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93" r:id="rId14"/>
    <p:sldId id="268" r:id="rId15"/>
    <p:sldId id="269" r:id="rId16"/>
    <p:sldId id="270" r:id="rId17"/>
    <p:sldId id="271" r:id="rId18"/>
    <p:sldId id="272" r:id="rId19"/>
    <p:sldId id="273" r:id="rId20"/>
    <p:sldId id="274" r:id="rId21"/>
    <p:sldId id="294" r:id="rId22"/>
    <p:sldId id="295" r:id="rId23"/>
    <p:sldId id="275" r:id="rId24"/>
    <p:sldId id="276" r:id="rId25"/>
    <p:sldId id="277" r:id="rId26"/>
    <p:sldId id="278" r:id="rId27"/>
    <p:sldId id="279" r:id="rId28"/>
    <p:sldId id="280" r:id="rId29"/>
    <p:sldId id="281" r:id="rId30"/>
    <p:sldId id="282" r:id="rId31"/>
    <p:sldId id="284" r:id="rId32"/>
    <p:sldId id="285" r:id="rId33"/>
    <p:sldId id="286" r:id="rId34"/>
    <p:sldId id="287" r:id="rId35"/>
    <p:sldId id="288" r:id="rId36"/>
    <p:sldId id="289" r:id="rId37"/>
    <p:sldId id="290" r:id="rId38"/>
    <p:sldId id="291" r:id="rId39"/>
    <p:sldId id="292" r:id="rId40"/>
  </p:sldIdLst>
  <p:sldSz cx="12192000" cy="6858000"/>
  <p:notesSz cx="6858000" cy="9144000"/>
  <p:embeddedFontLst>
    <p:embeddedFont>
      <p:font typeface="Comfortaa" panose="020B0604020202020204" charset="0"/>
      <p:regular r:id="rId42"/>
      <p:bold r:id="rId43"/>
    </p:embeddedFont>
    <p:embeddedFont>
      <p:font typeface="Comfortaa Medium" panose="020B0604020202020204"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h0NvqECcSLbU2ul/dP+fQIj5Czx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354" autoAdjust="0"/>
    <p:restoredTop sz="88216" autoAdjust="0"/>
  </p:normalViewPr>
  <p:slideViewPr>
    <p:cSldViewPr snapToGrid="0" showGuides="1">
      <p:cViewPr varScale="1">
        <p:scale>
          <a:sx n="94" d="100"/>
          <a:sy n="94" d="100"/>
        </p:scale>
        <p:origin x="1064"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customXml" Target="../customXml/item3.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i.stackexchange.com/questions/27931/what-is-the-probability-of-selecting-the-greedy-action-in-a-0-5-greedy-selection"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i.stackexchange.com/questions/27931/what-is-the-probability-of-selecting-the-greedy-action-in-a-0-5-greedy-selec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i.stackexchange.com/questions/27931/what-is-the-probability-of-selecting-the-greedy-action-in-a-0-5-greedy-selection"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Welcome to the course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100"/>
              <a:buNone/>
            </a:pPr>
            <a:r>
              <a:rPr lang="en-US"/>
              <a:t>The idea that we learn by interacting with our environment is probably the first to occur to us when we think about the nature of learning. When an infant plays, waves its arms, or looks about, it has no explicit teacher, but it does have a direct sensorimotor connection to its environment.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Whether we are learning to drive a car or to hold a conversation, we are acutely aware of how our environment responds to what we do, and we seek to influence what happens through our behavior.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Learning from interaction is a foundational idea underlying nearly all theories of learning and intelligence. We will take a computational approach to learning from interaction.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The specific approach which we use to learn from the environment, which we call as reinforcement learning, is much more focused on goal-directed learning from interaction than are other approaches to machine learning.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In this course, we will look into various kind of experimental setups modelling the agent-environment interaction towards performing goal oriented learning. We will start with very basics, and an elementary model.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This course is a core  course for all of you.  This course will be taught by myself and Dr. Sangeetha Viswanathan.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69" name="Google Shape;16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4a90fbe9f0_0_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6" name="Google Shape;246;g24a90fbe9f0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4a90fbe9f0_0_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6" name="Google Shape;256;g24a90fbe9f0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4a90fbe9f0_0_1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An indicator function that is 1 if action Ai​ equals action a</a:t>
            </a:r>
            <a:endParaRPr dirty="0"/>
          </a:p>
        </p:txBody>
      </p:sp>
      <p:sp>
        <p:nvSpPr>
          <p:cNvPr id="265" name="Google Shape;265;g24a90fbe9f0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a:extLst>
            <a:ext uri="{FF2B5EF4-FFF2-40B4-BE49-F238E27FC236}">
              <a16:creationId xmlns:a16="http://schemas.microsoft.com/office/drawing/2014/main" id="{333DA2FF-804D-6D50-C3A3-C7A3EEEE7CB5}"/>
            </a:ext>
          </a:extLst>
        </p:cNvPr>
        <p:cNvGrpSpPr/>
        <p:nvPr/>
      </p:nvGrpSpPr>
      <p:grpSpPr>
        <a:xfrm>
          <a:off x="0" y="0"/>
          <a:ext cx="0" cy="0"/>
          <a:chOff x="0" y="0"/>
          <a:chExt cx="0" cy="0"/>
        </a:xfrm>
      </p:grpSpPr>
      <p:sp>
        <p:nvSpPr>
          <p:cNvPr id="264" name="Google Shape;264;g24a90fbe9f0_0_116:notes">
            <a:extLst>
              <a:ext uri="{FF2B5EF4-FFF2-40B4-BE49-F238E27FC236}">
                <a16:creationId xmlns:a16="http://schemas.microsoft.com/office/drawing/2014/main" id="{808B863C-3E39-E41D-53AB-A75A2AC28B6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g24a90fbe9f0_0_116:notes">
            <a:extLst>
              <a:ext uri="{FF2B5EF4-FFF2-40B4-BE49-F238E27FC236}">
                <a16:creationId xmlns:a16="http://schemas.microsoft.com/office/drawing/2014/main" id="{9647C718-5254-9465-39EC-7187954270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7327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4a90fbe9f0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g24a90fbe9f0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4a90fbe9f0_0_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g24a90fbe9f0_0_1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87" name="Google Shape;287;g24a90fbe9f0_0_1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4a90fbe9f0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g24a90fbe9f0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 name="Google Shape;295;g24a90fbe9f0_0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4a90fbe9f0_0_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24a90fbe9f0_0_1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5" name="Google Shape;305;g24a90fbe9f0_0_1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a90fbe9f0_0_1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g24a90fbe9f0_0_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4a90fbe9f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Refer to </a:t>
            </a:r>
            <a:r>
              <a:rPr lang="en-US" u="sng">
                <a:solidFill>
                  <a:schemeClr val="hlink"/>
                </a:solidFill>
                <a:hlinkClick r:id="rId3"/>
              </a:rPr>
              <a:t>https://ai.stackexchange.com/questions/27931/what-is-the-probability-of-selecting-the-greedy-action-in-a-0-5-greedy-selection</a:t>
            </a:r>
            <a:r>
              <a:rPr lang="en-US"/>
              <a:t> </a:t>
            </a:r>
            <a:endParaRPr/>
          </a:p>
          <a:p>
            <a:pPr marL="0" lvl="0" indent="0" algn="l" rtl="0">
              <a:lnSpc>
                <a:spcPct val="100000"/>
              </a:lnSpc>
              <a:spcBef>
                <a:spcPts val="0"/>
              </a:spcBef>
              <a:spcAft>
                <a:spcPts val="0"/>
              </a:spcAft>
              <a:buSzPts val="1400"/>
              <a:buNone/>
            </a:pPr>
            <a:r>
              <a:rPr lang="en-US"/>
              <a:t>for a good discussion on the solution. </a:t>
            </a:r>
            <a:endParaRPr/>
          </a:p>
        </p:txBody>
      </p:sp>
      <p:sp>
        <p:nvSpPr>
          <p:cNvPr id="324" name="Google Shape;324;g24a90fbe9f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47a2a4dd17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g247a2a4dd17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g247a2a4dd17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4a90fbe9f0_0_2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Refer to </a:t>
            </a:r>
            <a:r>
              <a:rPr lang="en-US" u="sng" dirty="0">
                <a:solidFill>
                  <a:schemeClr val="hlink"/>
                </a:solidFill>
                <a:hlinkClick r:id="rId3"/>
              </a:rPr>
              <a:t>https://ai.stackexchange.com/questions/27931/what-is-the-probability-of-selecting-the-greedy-action-in-a-0-5-greedy-selection</a:t>
            </a:r>
            <a:r>
              <a:rPr lang="en-US" dirty="0"/>
              <a:t> </a:t>
            </a:r>
            <a:endParaRPr dirty="0"/>
          </a:p>
          <a:p>
            <a:pPr marL="0" lvl="0" indent="0" algn="l" rtl="0">
              <a:lnSpc>
                <a:spcPct val="100000"/>
              </a:lnSpc>
              <a:spcBef>
                <a:spcPts val="0"/>
              </a:spcBef>
              <a:spcAft>
                <a:spcPts val="0"/>
              </a:spcAft>
              <a:buSzPts val="1400"/>
              <a:buNone/>
            </a:pPr>
            <a:r>
              <a:rPr lang="en-US" dirty="0"/>
              <a:t>for a good discussion on the solution. </a:t>
            </a:r>
            <a:endParaRPr dirty="0"/>
          </a:p>
        </p:txBody>
      </p:sp>
      <p:sp>
        <p:nvSpPr>
          <p:cNvPr id="331" name="Google Shape;331;g24a90fbe9f0_0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a:extLst>
            <a:ext uri="{FF2B5EF4-FFF2-40B4-BE49-F238E27FC236}">
              <a16:creationId xmlns:a16="http://schemas.microsoft.com/office/drawing/2014/main" id="{49C98B45-9B27-CDDB-7848-E24EA1113EB2}"/>
            </a:ext>
          </a:extLst>
        </p:cNvPr>
        <p:cNvGrpSpPr/>
        <p:nvPr/>
      </p:nvGrpSpPr>
      <p:grpSpPr>
        <a:xfrm>
          <a:off x="0" y="0"/>
          <a:ext cx="0" cy="0"/>
          <a:chOff x="0" y="0"/>
          <a:chExt cx="0" cy="0"/>
        </a:xfrm>
      </p:grpSpPr>
      <p:sp>
        <p:nvSpPr>
          <p:cNvPr id="330" name="Google Shape;330;g24a90fbe9f0_0_207:notes">
            <a:extLst>
              <a:ext uri="{FF2B5EF4-FFF2-40B4-BE49-F238E27FC236}">
                <a16:creationId xmlns:a16="http://schemas.microsoft.com/office/drawing/2014/main" id="{3D7F5944-E988-CEB3-768F-12FBCA00EEF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Refer to </a:t>
            </a:r>
            <a:r>
              <a:rPr lang="en-US" u="sng" dirty="0">
                <a:solidFill>
                  <a:schemeClr val="hlink"/>
                </a:solidFill>
                <a:hlinkClick r:id="rId3"/>
              </a:rPr>
              <a:t>https://ai.stackexchange.com/questions/27931/what-is-the-probability-of-selecting-the-greedy-action-in-a-0-5-greedy-selection</a:t>
            </a:r>
            <a:r>
              <a:rPr lang="en-US" dirty="0"/>
              <a:t> </a:t>
            </a:r>
            <a:endParaRPr dirty="0"/>
          </a:p>
          <a:p>
            <a:pPr marL="0" lvl="0" indent="0" algn="l" rtl="0">
              <a:lnSpc>
                <a:spcPct val="100000"/>
              </a:lnSpc>
              <a:spcBef>
                <a:spcPts val="0"/>
              </a:spcBef>
              <a:spcAft>
                <a:spcPts val="0"/>
              </a:spcAft>
              <a:buSzPts val="1400"/>
              <a:buNone/>
            </a:pPr>
            <a:r>
              <a:rPr lang="en-US" dirty="0"/>
              <a:t>for a good discussion on the solution. </a:t>
            </a:r>
            <a:endParaRPr dirty="0"/>
          </a:p>
        </p:txBody>
      </p:sp>
      <p:sp>
        <p:nvSpPr>
          <p:cNvPr id="331" name="Google Shape;331;g24a90fbe9f0_0_207:notes">
            <a:extLst>
              <a:ext uri="{FF2B5EF4-FFF2-40B4-BE49-F238E27FC236}">
                <a16:creationId xmlns:a16="http://schemas.microsoft.com/office/drawing/2014/main" id="{7F097959-5B8C-D809-6E75-A83D5C583B8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2087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4a90fbe9f0_0_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g24a90fbe9f0_0_2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a:t>
            </a:r>
            <a:r>
              <a:rPr lang="en-US" b="1" dirty="0"/>
              <a:t>true expected reward</a:t>
            </a:r>
            <a:r>
              <a:rPr lang="en-US" dirty="0"/>
              <a:t> q∗(a) is drawn from a </a:t>
            </a:r>
            <a:r>
              <a:rPr lang="en-US" b="1" dirty="0"/>
              <a:t>normal distribution</a:t>
            </a:r>
            <a:r>
              <a:rPr lang="en-US" dirty="0"/>
              <a:t>: q∗​(a)∼N(0,1)</a:t>
            </a:r>
          </a:p>
          <a:p>
            <a:pPr marL="0" lvl="0" indent="0" algn="l" rtl="0">
              <a:lnSpc>
                <a:spcPct val="100000"/>
              </a:lnSpc>
              <a:spcBef>
                <a:spcPts val="0"/>
              </a:spcBef>
              <a:spcAft>
                <a:spcPts val="0"/>
              </a:spcAft>
              <a:buSzPts val="1400"/>
              <a:buNone/>
            </a:pPr>
            <a:r>
              <a:rPr lang="en-US" dirty="0"/>
              <a:t>So in each run, the 10 arms have </a:t>
            </a:r>
            <a:r>
              <a:rPr lang="en-US" b="1" dirty="0"/>
              <a:t>randomly different "true" values</a:t>
            </a:r>
            <a:r>
              <a:rPr lang="en-US" dirty="0"/>
              <a:t> (some positive, some negative), but overall centered around 0.</a:t>
            </a:r>
            <a:endParaRPr dirty="0"/>
          </a:p>
        </p:txBody>
      </p:sp>
      <p:sp>
        <p:nvSpPr>
          <p:cNvPr id="340" name="Google Shape;340;g24a90fbe9f0_0_2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4a90fbe9f0_0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g24a90fbe9f0_0_2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 name="Google Shape;350;g24a90fbe9f0_0_2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4a90fbe9f0_0_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g24a90fbe9f0_0_2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8" name="Google Shape;358;g24a90fbe9f0_0_2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4a90fbe9f0_0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g24a90fbe9f0_0_2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 name="Google Shape;366;g24a90fbe9f0_0_2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4a90fbe9f0_0_2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g24a90fbe9f0_0_2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g24a90fbe9f0_0_2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4a90fbe9f0_0_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24a90fbe9f0_0_2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2" name="Google Shape;382;g24a90fbe9f0_0_2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4a90fbe9f0_0_2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g24a90fbe9f0_0_2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2" name="Google Shape;392;g24a90fbe9f0_0_2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4a90fbe9f0_0_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g24a90fbe9f0_0_3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2" name="Google Shape;402;g24a90fbe9f0_0_3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a90fbe9f0_0_4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Model the decision making in uncertainty </a:t>
            </a:r>
            <a:endParaRPr dirty="0"/>
          </a:p>
        </p:txBody>
      </p:sp>
      <p:sp>
        <p:nvSpPr>
          <p:cNvPr id="184" name="Google Shape;184;g24a90fbe9f0_0_4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4a90fbe9f0_0_3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 name="Google Shape;416;g24a90fbe9f0_0_3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7" name="Google Shape;417;g24a90fbe9f0_0_3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4a90fbe9f0_0_3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 name="Google Shape;425;g24a90fbe9f0_0_3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Averaging methods are appropriate for stationary bandit problems,</a:t>
            </a:r>
            <a:endParaRPr/>
          </a:p>
          <a:p>
            <a:pPr marL="0" lvl="0" indent="0" algn="l" rtl="0">
              <a:lnSpc>
                <a:spcPct val="100000"/>
              </a:lnSpc>
              <a:spcBef>
                <a:spcPts val="0"/>
              </a:spcBef>
              <a:spcAft>
                <a:spcPts val="0"/>
              </a:spcAft>
              <a:buSzPts val="1400"/>
              <a:buNone/>
            </a:pPr>
            <a:r>
              <a:rPr lang="en-US"/>
              <a:t>We often encounter reinforcement learning problems that are effectively nonstationary; In such cases it makes sense to give more weight to recent rewards than to long-past rewards.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426" name="Google Shape;426;g24a90fbe9f0_0_3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4a90fbe9f0_0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g24a90fbe9f0_0_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7" name="Google Shape;437;g24a90fbe9f0_0_3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4a90fbe9f0_0_3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g24a90fbe9f0_0_3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5" name="Google Shape;445;g24a90fbe9f0_0_3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4a90fbe9f0_0_3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4a90fbe9f0_0_3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6" name="Google Shape;456;g24a90fbe9f0_0_3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a90fbe9f0_0_3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g24a90fbe9f0_0_3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dirty="0"/>
              <a:t>c: exploration constant (</a:t>
            </a:r>
            <a:r>
              <a:rPr lang="fr-FR" dirty="0" err="1"/>
              <a:t>controls</a:t>
            </a:r>
            <a:r>
              <a:rPr lang="fr-FR" dirty="0"/>
              <a:t> exploration vs exploitation)</a:t>
            </a:r>
          </a:p>
          <a:p>
            <a:pPr marL="0" lvl="0" indent="0" algn="l" rtl="0">
              <a:lnSpc>
                <a:spcPct val="100000"/>
              </a:lnSpc>
              <a:spcBef>
                <a:spcPts val="0"/>
              </a:spcBef>
              <a:spcAft>
                <a:spcPts val="0"/>
              </a:spcAft>
              <a:buSzPts val="1400"/>
              <a:buNone/>
            </a:pPr>
            <a:r>
              <a:rPr lang="en-US" b="1"/>
              <a:t>c</a:t>
            </a:r>
            <a:r>
              <a:rPr lang="en-US"/>
              <a:t>: Larger values lead to more exploration</a:t>
            </a:r>
            <a:endParaRPr/>
          </a:p>
        </p:txBody>
      </p:sp>
      <p:sp>
        <p:nvSpPr>
          <p:cNvPr id="465" name="Google Shape;465;g24a90fbe9f0_0_3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4a90fbe9f0_0_4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0" name="Google Shape;480;g24a90fbe9f0_0_4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1" name="Google Shape;481;g24a90fbe9f0_0_4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4bfade7e8f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8" name="Google Shape;488;g24bfade7e8f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4a90fbe9f0_0_5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g24a90fbe9f0_0_5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6" name="Google Shape;496;g24a90fbe9f0_0_5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4a90fbe9f0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g24a90fbe9f0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4a90fbe9f0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9" name="Google Shape;199;g24a90fbe9f0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4a90fbe9f0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8" name="Google Shape;208;g24a90fbe9f0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4a90fbe9f0_0_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g24a90fbe9f0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4a90fbe9f0_0_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24a90fbe9f0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4a90fbe9f0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g24a90fbe9f0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pic>
        <p:nvPicPr>
          <p:cNvPr id="15" name="Google Shape;15;p6" descr="BITS Pilani logo"/>
          <p:cNvPicPr preferRelativeResize="0"/>
          <p:nvPr/>
        </p:nvPicPr>
        <p:blipFill rotWithShape="1">
          <a:blip r:embed="rId2">
            <a:alphaModFix/>
          </a:blip>
          <a:srcRect/>
          <a:stretch/>
        </p:blipFill>
        <p:spPr>
          <a:xfrm>
            <a:off x="8822778" y="262802"/>
            <a:ext cx="3338739" cy="865907"/>
          </a:xfrm>
          <a:prstGeom prst="rect">
            <a:avLst/>
          </a:prstGeom>
          <a:noFill/>
          <a:ln>
            <a:noFill/>
          </a:ln>
        </p:spPr>
      </p:pic>
      <p:sp>
        <p:nvSpPr>
          <p:cNvPr id="16" name="Google Shape;16;p6"/>
          <p:cNvSpPr txBox="1"/>
          <p:nvPr/>
        </p:nvSpPr>
        <p:spPr>
          <a:xfrm>
            <a:off x="4369200" y="5716225"/>
            <a:ext cx="7219500" cy="865800"/>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9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600"/>
              <a:buFont typeface="Arial"/>
              <a:buNone/>
            </a:pPr>
            <a:r>
              <a:rPr lang="en-US" sz="1600">
                <a:solidFill>
                  <a:schemeClr val="dk1"/>
                </a:solidFill>
                <a:latin typeface="Calibri"/>
                <a:ea typeface="Calibri"/>
                <a:cs typeface="Calibri"/>
                <a:sym typeface="Calibri"/>
              </a:rPr>
              <a:t>Instructors - DRL Course</a:t>
            </a:r>
            <a:endParaRPr sz="1400" b="0" i="0" u="none" strike="noStrike" cap="none">
              <a:solidFill>
                <a:srgbClr val="000000"/>
              </a:solidFill>
              <a:latin typeface="Arial"/>
              <a:ea typeface="Arial"/>
              <a:cs typeface="Arial"/>
              <a:sym typeface="Arial"/>
            </a:endParaRPr>
          </a:p>
        </p:txBody>
      </p:sp>
      <p:pic>
        <p:nvPicPr>
          <p:cNvPr id="17" name="Google Shape;17;p6"/>
          <p:cNvPicPr preferRelativeResize="0"/>
          <p:nvPr/>
        </p:nvPicPr>
        <p:blipFill rotWithShape="1">
          <a:blip r:embed="rId3">
            <a:alphaModFix/>
          </a:blip>
          <a:srcRect/>
          <a:stretch/>
        </p:blipFill>
        <p:spPr>
          <a:xfrm>
            <a:off x="0" y="0"/>
            <a:ext cx="5581652" cy="6858000"/>
          </a:xfrm>
          <a:prstGeom prst="rect">
            <a:avLst/>
          </a:prstGeom>
          <a:noFill/>
          <a:ln>
            <a:noFill/>
          </a:ln>
        </p:spPr>
      </p:pic>
      <p:sp>
        <p:nvSpPr>
          <p:cNvPr id="18" name="Google Shape;18;p6"/>
          <p:cNvSpPr txBox="1">
            <a:spLocks noGrp="1"/>
          </p:cNvSpPr>
          <p:nvPr>
            <p:ph type="ctrTitle"/>
          </p:nvPr>
        </p:nvSpPr>
        <p:spPr>
          <a:xfrm>
            <a:off x="1867990" y="3226527"/>
            <a:ext cx="9489822" cy="1273628"/>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600"/>
              <a:buFont typeface="Calibri"/>
              <a:buNone/>
              <a:defRPr sz="3600" cap="none">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6"/>
          <p:cNvSpPr txBox="1"/>
          <p:nvPr/>
        </p:nvSpPr>
        <p:spPr>
          <a:xfrm>
            <a:off x="64525" y="1053900"/>
            <a:ext cx="4196100" cy="909600"/>
          </a:xfrm>
          <a:prstGeom prst="rect">
            <a:avLst/>
          </a:prstGeom>
          <a:noFill/>
          <a:ln>
            <a:noFill/>
          </a:ln>
        </p:spPr>
        <p:txBody>
          <a:bodyPr spcFirstLastPara="1" wrap="square" lIns="91425" tIns="45700" rIns="91425" bIns="45700" anchor="t" anchorCtr="0">
            <a:normAutofit/>
          </a:bodyPr>
          <a:lstStyle/>
          <a:p>
            <a:pPr marL="0" marR="0" lvl="0" indent="0" algn="r" rtl="0">
              <a:lnSpc>
                <a:spcPct val="90000"/>
              </a:lnSpc>
              <a:spcBef>
                <a:spcPts val="0"/>
              </a:spcBef>
              <a:spcAft>
                <a:spcPts val="0"/>
              </a:spcAft>
              <a:buClr>
                <a:schemeClr val="dk1"/>
              </a:buClr>
              <a:buSzPts val="1600"/>
              <a:buFont typeface="Arial"/>
              <a:buNone/>
            </a:pPr>
            <a:r>
              <a:rPr lang="en-US" sz="2600" b="0" i="0" u="none" strike="noStrike" cap="none">
                <a:solidFill>
                  <a:schemeClr val="dk1"/>
                </a:solidFill>
                <a:latin typeface="Calibri"/>
                <a:ea typeface="Calibri"/>
                <a:cs typeface="Calibri"/>
                <a:sym typeface="Calibri"/>
              </a:rPr>
              <a:t>Deep Reinforcement Learning</a:t>
            </a:r>
            <a:endParaRPr sz="2600" b="0" i="0" u="none" strike="noStrike" cap="none">
              <a:solidFill>
                <a:schemeClr val="dk1"/>
              </a:solidFill>
              <a:latin typeface="Calibri"/>
              <a:ea typeface="Calibri"/>
              <a:cs typeface="Calibri"/>
              <a:sym typeface="Calibri"/>
            </a:endParaRPr>
          </a:p>
          <a:p>
            <a:pPr marL="0" marR="0" lvl="0" indent="0" algn="r" rtl="0">
              <a:lnSpc>
                <a:spcPct val="90000"/>
              </a:lnSpc>
              <a:spcBef>
                <a:spcPts val="0"/>
              </a:spcBef>
              <a:spcAft>
                <a:spcPts val="0"/>
              </a:spcAft>
              <a:buClr>
                <a:schemeClr val="dk1"/>
              </a:buClr>
              <a:buSzPts val="1600"/>
              <a:buFont typeface="Arial"/>
              <a:buNone/>
            </a:pPr>
            <a:r>
              <a:rPr lang="en-US" sz="1700" b="0" i="0" u="none" strike="noStrike" cap="none">
                <a:solidFill>
                  <a:schemeClr val="dk1"/>
                </a:solidFill>
                <a:latin typeface="Calibri"/>
                <a:ea typeface="Calibri"/>
                <a:cs typeface="Calibri"/>
                <a:sym typeface="Calibri"/>
              </a:rPr>
              <a:t>2022-23 Second Semester, M.Tech (AIML)   </a:t>
            </a:r>
            <a:endParaRPr sz="1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am Slide 4 People">
  <p:cSld name="Team Slide 4 People">
    <p:bg>
      <p:bgPr>
        <a:solidFill>
          <a:schemeClr val="lt1"/>
        </a:solidFill>
        <a:effectLst/>
      </p:bgPr>
    </p:bg>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1228567" y="373362"/>
            <a:ext cx="10462689" cy="129868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4"/>
          <p:cNvSpPr>
            <a:spLocks noGrp="1"/>
          </p:cNvSpPr>
          <p:nvPr>
            <p:ph type="pic" idx="2"/>
          </p:nvPr>
        </p:nvSpPr>
        <p:spPr>
          <a:xfrm>
            <a:off x="1487181" y="2886074"/>
            <a:ext cx="1845511" cy="1845511"/>
          </a:xfrm>
          <a:prstGeom prst="rect">
            <a:avLst/>
          </a:prstGeom>
          <a:solidFill>
            <a:srgbClr val="F2F2F2"/>
          </a:solidFill>
          <a:ln>
            <a:noFill/>
          </a:ln>
        </p:spPr>
      </p:sp>
      <p:sp>
        <p:nvSpPr>
          <p:cNvPr id="70" name="Google Shape;70;p14"/>
          <p:cNvSpPr txBox="1">
            <a:spLocks noGrp="1"/>
          </p:cNvSpPr>
          <p:nvPr>
            <p:ph type="body" idx="1"/>
          </p:nvPr>
        </p:nvSpPr>
        <p:spPr>
          <a:xfrm>
            <a:off x="1228568" y="5084524"/>
            <a:ext cx="2317707"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1" name="Google Shape;71;p14"/>
          <p:cNvSpPr txBox="1">
            <a:spLocks noGrp="1"/>
          </p:cNvSpPr>
          <p:nvPr>
            <p:ph type="body" idx="3"/>
          </p:nvPr>
        </p:nvSpPr>
        <p:spPr>
          <a:xfrm>
            <a:off x="1487181" y="5464114"/>
            <a:ext cx="1845511"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2" name="Google Shape;72;p14"/>
          <p:cNvSpPr>
            <a:spLocks noGrp="1"/>
          </p:cNvSpPr>
          <p:nvPr>
            <p:ph type="pic" idx="4"/>
          </p:nvPr>
        </p:nvSpPr>
        <p:spPr>
          <a:xfrm>
            <a:off x="3836914" y="2886074"/>
            <a:ext cx="1845511" cy="1845511"/>
          </a:xfrm>
          <a:prstGeom prst="rect">
            <a:avLst/>
          </a:prstGeom>
          <a:solidFill>
            <a:srgbClr val="F2F2F2"/>
          </a:solidFill>
          <a:ln>
            <a:noFill/>
          </a:ln>
        </p:spPr>
      </p:sp>
      <p:sp>
        <p:nvSpPr>
          <p:cNvPr id="73" name="Google Shape;73;p14"/>
          <p:cNvSpPr txBox="1">
            <a:spLocks noGrp="1"/>
          </p:cNvSpPr>
          <p:nvPr>
            <p:ph type="body" idx="5"/>
          </p:nvPr>
        </p:nvSpPr>
        <p:spPr>
          <a:xfrm>
            <a:off x="3578300" y="5084524"/>
            <a:ext cx="233081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4" name="Google Shape;74;p14"/>
          <p:cNvSpPr txBox="1">
            <a:spLocks noGrp="1"/>
          </p:cNvSpPr>
          <p:nvPr>
            <p:ph type="body" idx="6"/>
          </p:nvPr>
        </p:nvSpPr>
        <p:spPr>
          <a:xfrm>
            <a:off x="3836913" y="5478796"/>
            <a:ext cx="1855949"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5" name="Google Shape;75;p14"/>
          <p:cNvSpPr>
            <a:spLocks noGrp="1"/>
          </p:cNvSpPr>
          <p:nvPr>
            <p:ph type="pic" idx="7"/>
          </p:nvPr>
        </p:nvSpPr>
        <p:spPr>
          <a:xfrm>
            <a:off x="6327578" y="2886074"/>
            <a:ext cx="1845511" cy="1845511"/>
          </a:xfrm>
          <a:prstGeom prst="rect">
            <a:avLst/>
          </a:prstGeom>
          <a:solidFill>
            <a:srgbClr val="F2F2F2"/>
          </a:solidFill>
          <a:ln>
            <a:noFill/>
          </a:ln>
        </p:spPr>
      </p:sp>
      <p:sp>
        <p:nvSpPr>
          <p:cNvPr id="76" name="Google Shape;76;p14"/>
          <p:cNvSpPr txBox="1">
            <a:spLocks noGrp="1"/>
          </p:cNvSpPr>
          <p:nvPr>
            <p:ph type="body" idx="8"/>
          </p:nvPr>
        </p:nvSpPr>
        <p:spPr>
          <a:xfrm>
            <a:off x="6068964" y="5084524"/>
            <a:ext cx="2317707"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7" name="Google Shape;77;p14"/>
          <p:cNvSpPr txBox="1">
            <a:spLocks noGrp="1"/>
          </p:cNvSpPr>
          <p:nvPr>
            <p:ph type="body" idx="9"/>
          </p:nvPr>
        </p:nvSpPr>
        <p:spPr>
          <a:xfrm>
            <a:off x="6327577" y="5478796"/>
            <a:ext cx="1845511"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8" name="Google Shape;78;p14"/>
          <p:cNvSpPr>
            <a:spLocks noGrp="1"/>
          </p:cNvSpPr>
          <p:nvPr>
            <p:ph type="pic" idx="13"/>
          </p:nvPr>
        </p:nvSpPr>
        <p:spPr>
          <a:xfrm>
            <a:off x="8747458" y="2886074"/>
            <a:ext cx="1845511" cy="1845511"/>
          </a:xfrm>
          <a:prstGeom prst="rect">
            <a:avLst/>
          </a:prstGeom>
          <a:solidFill>
            <a:srgbClr val="F2F2F2"/>
          </a:solidFill>
          <a:ln>
            <a:noFill/>
          </a:ln>
        </p:spPr>
      </p:sp>
      <p:sp>
        <p:nvSpPr>
          <p:cNvPr id="79" name="Google Shape;79;p14"/>
          <p:cNvSpPr txBox="1">
            <a:spLocks noGrp="1"/>
          </p:cNvSpPr>
          <p:nvPr>
            <p:ph type="body" idx="14"/>
          </p:nvPr>
        </p:nvSpPr>
        <p:spPr>
          <a:xfrm>
            <a:off x="8488845" y="5084524"/>
            <a:ext cx="231770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0" name="Google Shape;80;p14"/>
          <p:cNvSpPr txBox="1">
            <a:spLocks noGrp="1"/>
          </p:cNvSpPr>
          <p:nvPr>
            <p:ph type="body" idx="15"/>
          </p:nvPr>
        </p:nvSpPr>
        <p:spPr>
          <a:xfrm>
            <a:off x="8747458" y="5464114"/>
            <a:ext cx="184551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1" name="Google Shape;81;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83" name="Google Shape;83;p14"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am Slide 8 People">
  <p:cSld name="Team Slide 8 People">
    <p:bg>
      <p:bgPr>
        <a:solidFill>
          <a:schemeClr val="dk1"/>
        </a:solidFill>
        <a:effectLst/>
      </p:bgPr>
    </p:bg>
    <p:spTree>
      <p:nvGrpSpPr>
        <p:cNvPr id="1" name="Shape 84"/>
        <p:cNvGrpSpPr/>
        <p:nvPr/>
      </p:nvGrpSpPr>
      <p:grpSpPr>
        <a:xfrm>
          <a:off x="0" y="0"/>
          <a:ext cx="0" cy="0"/>
          <a:chOff x="0" y="0"/>
          <a:chExt cx="0" cy="0"/>
        </a:xfrm>
      </p:grpSpPr>
      <p:grpSp>
        <p:nvGrpSpPr>
          <p:cNvPr id="85" name="Google Shape;85;p15"/>
          <p:cNvGrpSpPr/>
          <p:nvPr/>
        </p:nvGrpSpPr>
        <p:grpSpPr>
          <a:xfrm>
            <a:off x="0" y="473953"/>
            <a:ext cx="12192000" cy="5621336"/>
            <a:chOff x="0" y="473953"/>
            <a:chExt cx="12192000" cy="5621336"/>
          </a:xfrm>
        </p:grpSpPr>
        <p:pic>
          <p:nvPicPr>
            <p:cNvPr id="86" name="Google Shape;86;p15"/>
            <p:cNvPicPr preferRelativeResize="0"/>
            <p:nvPr/>
          </p:nvPicPr>
          <p:blipFill rotWithShape="1">
            <a:blip r:embed="rId2">
              <a:alphaModFix/>
            </a:blip>
            <a:srcRect/>
            <a:stretch/>
          </p:blipFill>
          <p:spPr>
            <a:xfrm>
              <a:off x="0" y="473953"/>
              <a:ext cx="2057400" cy="1647825"/>
            </a:xfrm>
            <a:prstGeom prst="rect">
              <a:avLst/>
            </a:prstGeom>
            <a:noFill/>
            <a:ln>
              <a:noFill/>
            </a:ln>
          </p:spPr>
        </p:pic>
        <p:pic>
          <p:nvPicPr>
            <p:cNvPr id="87" name="Google Shape;87;p15"/>
            <p:cNvPicPr preferRelativeResize="0"/>
            <p:nvPr/>
          </p:nvPicPr>
          <p:blipFill rotWithShape="1">
            <a:blip r:embed="rId3">
              <a:alphaModFix/>
            </a:blip>
            <a:srcRect/>
            <a:stretch/>
          </p:blipFill>
          <p:spPr>
            <a:xfrm>
              <a:off x="11049000" y="5180889"/>
              <a:ext cx="1143000" cy="914400"/>
            </a:xfrm>
            <a:prstGeom prst="rect">
              <a:avLst/>
            </a:prstGeom>
            <a:noFill/>
            <a:ln>
              <a:noFill/>
            </a:ln>
          </p:spPr>
        </p:pic>
      </p:grpSp>
      <p:sp>
        <p:nvSpPr>
          <p:cNvPr id="88" name="Google Shape;88;p15"/>
          <p:cNvSpPr txBox="1">
            <a:spLocks noGrp="1"/>
          </p:cNvSpPr>
          <p:nvPr>
            <p:ph type="title"/>
          </p:nvPr>
        </p:nvSpPr>
        <p:spPr>
          <a:xfrm>
            <a:off x="1885156" y="892177"/>
            <a:ext cx="8421688"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2800"/>
              <a:buFont typeface="Calibri"/>
              <a:buNone/>
              <a:defRPr sz="28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5"/>
          <p:cNvSpPr>
            <a:spLocks noGrp="1"/>
          </p:cNvSpPr>
          <p:nvPr>
            <p:ph type="pic" idx="2"/>
          </p:nvPr>
        </p:nvSpPr>
        <p:spPr>
          <a:xfrm>
            <a:off x="1877176" y="2428875"/>
            <a:ext cx="1066800" cy="1066800"/>
          </a:xfrm>
          <a:prstGeom prst="rect">
            <a:avLst/>
          </a:prstGeom>
          <a:solidFill>
            <a:schemeClr val="lt1"/>
          </a:solidFill>
          <a:ln>
            <a:noFill/>
          </a:ln>
        </p:spPr>
      </p:sp>
      <p:sp>
        <p:nvSpPr>
          <p:cNvPr id="90" name="Google Shape;90;p15"/>
          <p:cNvSpPr txBox="1">
            <a:spLocks noGrp="1"/>
          </p:cNvSpPr>
          <p:nvPr>
            <p:ph type="body" idx="1"/>
          </p:nvPr>
        </p:nvSpPr>
        <p:spPr>
          <a:xfrm>
            <a:off x="1500168" y="3654378"/>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91" name="Google Shape;91;p15"/>
          <p:cNvSpPr txBox="1">
            <a:spLocks noGrp="1"/>
          </p:cNvSpPr>
          <p:nvPr>
            <p:ph type="body" idx="3"/>
          </p:nvPr>
        </p:nvSpPr>
        <p:spPr>
          <a:xfrm>
            <a:off x="1500168" y="3809747"/>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92" name="Google Shape;92;p15"/>
          <p:cNvSpPr>
            <a:spLocks noGrp="1"/>
          </p:cNvSpPr>
          <p:nvPr>
            <p:ph type="pic" idx="4"/>
          </p:nvPr>
        </p:nvSpPr>
        <p:spPr>
          <a:xfrm>
            <a:off x="4226270" y="2428875"/>
            <a:ext cx="1066800" cy="1066800"/>
          </a:xfrm>
          <a:prstGeom prst="rect">
            <a:avLst/>
          </a:prstGeom>
          <a:solidFill>
            <a:schemeClr val="lt1"/>
          </a:solidFill>
          <a:ln>
            <a:noFill/>
          </a:ln>
        </p:spPr>
      </p:sp>
      <p:sp>
        <p:nvSpPr>
          <p:cNvPr id="93" name="Google Shape;93;p15"/>
          <p:cNvSpPr txBox="1">
            <a:spLocks noGrp="1"/>
          </p:cNvSpPr>
          <p:nvPr>
            <p:ph type="body" idx="5"/>
          </p:nvPr>
        </p:nvSpPr>
        <p:spPr>
          <a:xfrm>
            <a:off x="3849262" y="3654378"/>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94" name="Google Shape;94;p15"/>
          <p:cNvSpPr txBox="1">
            <a:spLocks noGrp="1"/>
          </p:cNvSpPr>
          <p:nvPr>
            <p:ph type="body" idx="6"/>
          </p:nvPr>
        </p:nvSpPr>
        <p:spPr>
          <a:xfrm>
            <a:off x="3849262" y="3809747"/>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95" name="Google Shape;95;p15"/>
          <p:cNvSpPr>
            <a:spLocks noGrp="1"/>
          </p:cNvSpPr>
          <p:nvPr>
            <p:ph type="pic" idx="7"/>
          </p:nvPr>
        </p:nvSpPr>
        <p:spPr>
          <a:xfrm>
            <a:off x="6655584" y="2428875"/>
            <a:ext cx="1066800" cy="1066800"/>
          </a:xfrm>
          <a:prstGeom prst="rect">
            <a:avLst/>
          </a:prstGeom>
          <a:solidFill>
            <a:schemeClr val="lt1"/>
          </a:solidFill>
          <a:ln>
            <a:noFill/>
          </a:ln>
        </p:spPr>
      </p:sp>
      <p:sp>
        <p:nvSpPr>
          <p:cNvPr id="96" name="Google Shape;96;p15"/>
          <p:cNvSpPr txBox="1">
            <a:spLocks noGrp="1"/>
          </p:cNvSpPr>
          <p:nvPr>
            <p:ph type="body" idx="8"/>
          </p:nvPr>
        </p:nvSpPr>
        <p:spPr>
          <a:xfrm>
            <a:off x="6198355" y="3654378"/>
            <a:ext cx="2105135"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97" name="Google Shape;97;p15"/>
          <p:cNvSpPr txBox="1">
            <a:spLocks noGrp="1"/>
          </p:cNvSpPr>
          <p:nvPr>
            <p:ph type="body" idx="9"/>
          </p:nvPr>
        </p:nvSpPr>
        <p:spPr>
          <a:xfrm>
            <a:off x="6095999" y="3809747"/>
            <a:ext cx="2299855"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98" name="Google Shape;98;p15"/>
          <p:cNvSpPr>
            <a:spLocks noGrp="1"/>
          </p:cNvSpPr>
          <p:nvPr>
            <p:ph type="pic" idx="13"/>
          </p:nvPr>
        </p:nvSpPr>
        <p:spPr>
          <a:xfrm>
            <a:off x="9136814" y="2428875"/>
            <a:ext cx="1066800" cy="1066800"/>
          </a:xfrm>
          <a:prstGeom prst="rect">
            <a:avLst/>
          </a:prstGeom>
          <a:solidFill>
            <a:schemeClr val="lt1"/>
          </a:solidFill>
          <a:ln>
            <a:noFill/>
          </a:ln>
        </p:spPr>
      </p:sp>
      <p:sp>
        <p:nvSpPr>
          <p:cNvPr id="99" name="Google Shape;99;p15"/>
          <p:cNvSpPr txBox="1">
            <a:spLocks noGrp="1"/>
          </p:cNvSpPr>
          <p:nvPr>
            <p:ph type="body" idx="14"/>
          </p:nvPr>
        </p:nvSpPr>
        <p:spPr>
          <a:xfrm>
            <a:off x="8759806" y="3654378"/>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0" name="Google Shape;100;p15"/>
          <p:cNvSpPr txBox="1">
            <a:spLocks noGrp="1"/>
          </p:cNvSpPr>
          <p:nvPr>
            <p:ph type="body" idx="15"/>
          </p:nvPr>
        </p:nvSpPr>
        <p:spPr>
          <a:xfrm>
            <a:off x="8744480" y="3809747"/>
            <a:ext cx="184412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1" name="Google Shape;101;p15"/>
          <p:cNvSpPr>
            <a:spLocks noGrp="1"/>
          </p:cNvSpPr>
          <p:nvPr>
            <p:ph type="pic" idx="16"/>
          </p:nvPr>
        </p:nvSpPr>
        <p:spPr>
          <a:xfrm>
            <a:off x="1877176" y="4287711"/>
            <a:ext cx="1066800" cy="1066800"/>
          </a:xfrm>
          <a:prstGeom prst="rect">
            <a:avLst/>
          </a:prstGeom>
          <a:solidFill>
            <a:schemeClr val="lt1"/>
          </a:solidFill>
          <a:ln>
            <a:noFill/>
          </a:ln>
        </p:spPr>
      </p:sp>
      <p:sp>
        <p:nvSpPr>
          <p:cNvPr id="102" name="Google Shape;102;p15"/>
          <p:cNvSpPr txBox="1">
            <a:spLocks noGrp="1"/>
          </p:cNvSpPr>
          <p:nvPr>
            <p:ph type="body" idx="17"/>
          </p:nvPr>
        </p:nvSpPr>
        <p:spPr>
          <a:xfrm>
            <a:off x="1500168"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3" name="Google Shape;103;p15"/>
          <p:cNvSpPr txBox="1">
            <a:spLocks noGrp="1"/>
          </p:cNvSpPr>
          <p:nvPr>
            <p:ph type="body" idx="18"/>
          </p:nvPr>
        </p:nvSpPr>
        <p:spPr>
          <a:xfrm>
            <a:off x="1500168" y="5668583"/>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4" name="Google Shape;104;p15"/>
          <p:cNvSpPr>
            <a:spLocks noGrp="1"/>
          </p:cNvSpPr>
          <p:nvPr>
            <p:ph type="pic" idx="19"/>
          </p:nvPr>
        </p:nvSpPr>
        <p:spPr>
          <a:xfrm>
            <a:off x="4226270" y="4287711"/>
            <a:ext cx="1066800" cy="1066800"/>
          </a:xfrm>
          <a:prstGeom prst="rect">
            <a:avLst/>
          </a:prstGeom>
          <a:solidFill>
            <a:schemeClr val="lt1"/>
          </a:solidFill>
          <a:ln>
            <a:noFill/>
          </a:ln>
        </p:spPr>
      </p:sp>
      <p:sp>
        <p:nvSpPr>
          <p:cNvPr id="105" name="Google Shape;105;p15"/>
          <p:cNvSpPr txBox="1">
            <a:spLocks noGrp="1"/>
          </p:cNvSpPr>
          <p:nvPr>
            <p:ph type="body" idx="20"/>
          </p:nvPr>
        </p:nvSpPr>
        <p:spPr>
          <a:xfrm>
            <a:off x="3849262"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6" name="Google Shape;106;p15"/>
          <p:cNvSpPr txBox="1">
            <a:spLocks noGrp="1"/>
          </p:cNvSpPr>
          <p:nvPr>
            <p:ph type="body" idx="21"/>
          </p:nvPr>
        </p:nvSpPr>
        <p:spPr>
          <a:xfrm>
            <a:off x="3849262" y="5668583"/>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15"/>
          <p:cNvSpPr>
            <a:spLocks noGrp="1"/>
          </p:cNvSpPr>
          <p:nvPr>
            <p:ph type="pic" idx="22"/>
          </p:nvPr>
        </p:nvSpPr>
        <p:spPr>
          <a:xfrm>
            <a:off x="6655584" y="4287711"/>
            <a:ext cx="1066800" cy="1066800"/>
          </a:xfrm>
          <a:prstGeom prst="rect">
            <a:avLst/>
          </a:prstGeom>
          <a:solidFill>
            <a:schemeClr val="lt1"/>
          </a:solidFill>
          <a:ln>
            <a:noFill/>
          </a:ln>
        </p:spPr>
      </p:sp>
      <p:sp>
        <p:nvSpPr>
          <p:cNvPr id="108" name="Google Shape;108;p15"/>
          <p:cNvSpPr txBox="1">
            <a:spLocks noGrp="1"/>
          </p:cNvSpPr>
          <p:nvPr>
            <p:ph type="body" idx="23"/>
          </p:nvPr>
        </p:nvSpPr>
        <p:spPr>
          <a:xfrm>
            <a:off x="6339926"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15"/>
          <p:cNvSpPr txBox="1">
            <a:spLocks noGrp="1"/>
          </p:cNvSpPr>
          <p:nvPr>
            <p:ph type="body" idx="24"/>
          </p:nvPr>
        </p:nvSpPr>
        <p:spPr>
          <a:xfrm>
            <a:off x="6339926" y="5668583"/>
            <a:ext cx="1813474"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0" name="Google Shape;110;p15"/>
          <p:cNvSpPr>
            <a:spLocks noGrp="1"/>
          </p:cNvSpPr>
          <p:nvPr>
            <p:ph type="pic" idx="25"/>
          </p:nvPr>
        </p:nvSpPr>
        <p:spPr>
          <a:xfrm>
            <a:off x="9136814" y="4287711"/>
            <a:ext cx="1066800" cy="1066800"/>
          </a:xfrm>
          <a:prstGeom prst="rect">
            <a:avLst/>
          </a:prstGeom>
          <a:solidFill>
            <a:schemeClr val="lt1"/>
          </a:solidFill>
          <a:ln>
            <a:noFill/>
          </a:ln>
        </p:spPr>
      </p:sp>
      <p:sp>
        <p:nvSpPr>
          <p:cNvPr id="111" name="Google Shape;111;p15"/>
          <p:cNvSpPr txBox="1">
            <a:spLocks noGrp="1"/>
          </p:cNvSpPr>
          <p:nvPr>
            <p:ph type="body" idx="26"/>
          </p:nvPr>
        </p:nvSpPr>
        <p:spPr>
          <a:xfrm>
            <a:off x="8759806"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2" name="Google Shape;112;p15"/>
          <p:cNvSpPr txBox="1">
            <a:spLocks noGrp="1"/>
          </p:cNvSpPr>
          <p:nvPr>
            <p:ph type="body" idx="27"/>
          </p:nvPr>
        </p:nvSpPr>
        <p:spPr>
          <a:xfrm>
            <a:off x="8744480" y="5668583"/>
            <a:ext cx="184412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3" name="Google Shape;1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15"/>
        <p:cNvGrpSpPr/>
        <p:nvPr/>
      </p:nvGrpSpPr>
      <p:grpSpPr>
        <a:xfrm>
          <a:off x="0" y="0"/>
          <a:ext cx="0" cy="0"/>
          <a:chOff x="0" y="0"/>
          <a:chExt cx="0" cy="0"/>
        </a:xfrm>
      </p:grpSpPr>
      <p:sp>
        <p:nvSpPr>
          <p:cNvPr id="116" name="Google Shape;116;p17"/>
          <p:cNvSpPr/>
          <p:nvPr/>
        </p:nvSpPr>
        <p:spPr>
          <a:xfrm>
            <a:off x="2113884" y="0"/>
            <a:ext cx="10078116" cy="6858000"/>
          </a:xfrm>
          <a:custGeom>
            <a:avLst/>
            <a:gdLst/>
            <a:ahLst/>
            <a:cxnLst/>
            <a:rect l="l" t="t" r="r" b="b"/>
            <a:pathLst>
              <a:path w="10078116" h="6858000" extrusionOk="0">
                <a:moveTo>
                  <a:pt x="3793236" y="6858000"/>
                </a:moveTo>
                <a:lnTo>
                  <a:pt x="0" y="0"/>
                </a:lnTo>
                <a:lnTo>
                  <a:pt x="10078116" y="0"/>
                </a:lnTo>
                <a:lnTo>
                  <a:pt x="10078116" y="6858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7" name="Google Shape;117;p17"/>
          <p:cNvSpPr txBox="1">
            <a:spLocks noGrp="1"/>
          </p:cNvSpPr>
          <p:nvPr>
            <p:ph type="body" idx="1"/>
          </p:nvPr>
        </p:nvSpPr>
        <p:spPr>
          <a:xfrm>
            <a:off x="166074" y="1716780"/>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400"/>
              <a:buNone/>
              <a:defRPr sz="2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17"/>
          <p:cNvSpPr txBox="1">
            <a:spLocks noGrp="1"/>
          </p:cNvSpPr>
          <p:nvPr>
            <p:ph type="body" idx="2"/>
          </p:nvPr>
        </p:nvSpPr>
        <p:spPr>
          <a:xfrm>
            <a:off x="732131" y="2793105"/>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17"/>
          <p:cNvSpPr txBox="1">
            <a:spLocks noGrp="1"/>
          </p:cNvSpPr>
          <p:nvPr>
            <p:ph type="body" idx="3"/>
          </p:nvPr>
        </p:nvSpPr>
        <p:spPr>
          <a:xfrm>
            <a:off x="1338556" y="3869430"/>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17"/>
          <p:cNvSpPr txBox="1">
            <a:spLocks noGrp="1"/>
          </p:cNvSpPr>
          <p:nvPr>
            <p:ph type="body" idx="4"/>
          </p:nvPr>
        </p:nvSpPr>
        <p:spPr>
          <a:xfrm>
            <a:off x="1922756" y="4958819"/>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17"/>
          <p:cNvSpPr txBox="1">
            <a:spLocks noGrp="1"/>
          </p:cNvSpPr>
          <p:nvPr>
            <p:ph type="body" idx="5"/>
          </p:nvPr>
        </p:nvSpPr>
        <p:spPr>
          <a:xfrm>
            <a:off x="4388473" y="1482898"/>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17"/>
          <p:cNvSpPr txBox="1">
            <a:spLocks noGrp="1"/>
          </p:cNvSpPr>
          <p:nvPr>
            <p:ph type="body" idx="6"/>
          </p:nvPr>
        </p:nvSpPr>
        <p:spPr>
          <a:xfrm>
            <a:off x="4986029" y="2604186"/>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17"/>
          <p:cNvSpPr txBox="1">
            <a:spLocks noGrp="1"/>
          </p:cNvSpPr>
          <p:nvPr>
            <p:ph type="body" idx="7"/>
          </p:nvPr>
        </p:nvSpPr>
        <p:spPr>
          <a:xfrm>
            <a:off x="5576938" y="3677018"/>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17"/>
          <p:cNvSpPr txBox="1">
            <a:spLocks noGrp="1"/>
          </p:cNvSpPr>
          <p:nvPr>
            <p:ph type="body" idx="8"/>
          </p:nvPr>
        </p:nvSpPr>
        <p:spPr>
          <a:xfrm>
            <a:off x="6175280" y="4785241"/>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17"/>
          <p:cNvSpPr txBox="1">
            <a:spLocks noGrp="1"/>
          </p:cNvSpPr>
          <p:nvPr>
            <p:ph type="ftr" idx="11"/>
          </p:nvPr>
        </p:nvSpPr>
        <p:spPr>
          <a:xfrm>
            <a:off x="6749143" y="6356350"/>
            <a:ext cx="377598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17"/>
          <p:cNvSpPr txBox="1">
            <a:spLocks noGrp="1"/>
          </p:cNvSpPr>
          <p:nvPr>
            <p:ph type="sldNum" idx="12"/>
          </p:nvPr>
        </p:nvSpPr>
        <p:spPr>
          <a:xfrm>
            <a:off x="10810874" y="6356350"/>
            <a:ext cx="5429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27" name="Google Shape;127;p17"/>
          <p:cNvCxnSpPr/>
          <p:nvPr/>
        </p:nvCxnSpPr>
        <p:spPr>
          <a:xfrm>
            <a:off x="4353515" y="5259067"/>
            <a:ext cx="1513211" cy="0"/>
          </a:xfrm>
          <a:prstGeom prst="straightConnector1">
            <a:avLst/>
          </a:prstGeom>
          <a:noFill/>
          <a:ln w="9525" cap="flat" cmpd="sng">
            <a:solidFill>
              <a:schemeClr val="dk1"/>
            </a:solidFill>
            <a:prstDash val="solid"/>
            <a:miter lim="800000"/>
            <a:headEnd type="none" w="sm" len="sm"/>
            <a:tailEnd type="none" w="sm" len="sm"/>
          </a:ln>
        </p:spPr>
      </p:cxnSp>
      <p:cxnSp>
        <p:nvCxnSpPr>
          <p:cNvPr id="128" name="Google Shape;128;p17"/>
          <p:cNvCxnSpPr/>
          <p:nvPr/>
        </p:nvCxnSpPr>
        <p:spPr>
          <a:xfrm>
            <a:off x="3759917" y="4157459"/>
            <a:ext cx="1513211" cy="0"/>
          </a:xfrm>
          <a:prstGeom prst="straightConnector1">
            <a:avLst/>
          </a:prstGeom>
          <a:noFill/>
          <a:ln w="9525" cap="flat" cmpd="sng">
            <a:solidFill>
              <a:schemeClr val="dk1"/>
            </a:solidFill>
            <a:prstDash val="solid"/>
            <a:miter lim="800000"/>
            <a:headEnd type="none" w="sm" len="sm"/>
            <a:tailEnd type="none" w="sm" len="sm"/>
          </a:ln>
        </p:spPr>
      </p:cxnSp>
      <p:cxnSp>
        <p:nvCxnSpPr>
          <p:cNvPr id="129" name="Google Shape;129;p17"/>
          <p:cNvCxnSpPr/>
          <p:nvPr/>
        </p:nvCxnSpPr>
        <p:spPr>
          <a:xfrm>
            <a:off x="3173453" y="3081694"/>
            <a:ext cx="1513211" cy="0"/>
          </a:xfrm>
          <a:prstGeom prst="straightConnector1">
            <a:avLst/>
          </a:prstGeom>
          <a:noFill/>
          <a:ln w="9525" cap="flat" cmpd="sng">
            <a:solidFill>
              <a:schemeClr val="dk1"/>
            </a:solidFill>
            <a:prstDash val="solid"/>
            <a:miter lim="800000"/>
            <a:headEnd type="none" w="sm" len="sm"/>
            <a:tailEnd type="none" w="sm" len="sm"/>
          </a:ln>
        </p:spPr>
      </p:cxnSp>
      <p:cxnSp>
        <p:nvCxnSpPr>
          <p:cNvPr id="130" name="Google Shape;130;p17"/>
          <p:cNvCxnSpPr/>
          <p:nvPr/>
        </p:nvCxnSpPr>
        <p:spPr>
          <a:xfrm>
            <a:off x="2586263" y="2005091"/>
            <a:ext cx="1513211" cy="0"/>
          </a:xfrm>
          <a:prstGeom prst="straightConnector1">
            <a:avLst/>
          </a:prstGeom>
          <a:noFill/>
          <a:ln w="9525" cap="flat" cmpd="sng">
            <a:solidFill>
              <a:schemeClr val="dk1"/>
            </a:solidFill>
            <a:prstDash val="solid"/>
            <a:miter lim="800000"/>
            <a:headEnd type="none" w="sm" len="sm"/>
            <a:tailEnd type="none" w="sm" len="sm"/>
          </a:ln>
        </p:spPr>
      </p:cxnSp>
      <p:pic>
        <p:nvPicPr>
          <p:cNvPr id="131" name="Google Shape;131;p17"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132" name="Google Shape;132;p17"/>
          <p:cNvSpPr txBox="1"/>
          <p:nvPr/>
        </p:nvSpPr>
        <p:spPr>
          <a:xfrm>
            <a:off x="729709" y="574358"/>
            <a:ext cx="6005376" cy="65318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3200"/>
              <a:buFont typeface="Calibri"/>
              <a:buNone/>
            </a:pPr>
            <a:r>
              <a:rPr lang="en-US" sz="3200" b="0" i="0" u="none" strike="noStrike" cap="none">
                <a:solidFill>
                  <a:schemeClr val="dk1"/>
                </a:solidFill>
                <a:latin typeface="Calibri"/>
                <a:ea typeface="Calibri"/>
                <a:cs typeface="Calibri"/>
                <a:sym typeface="Calibri"/>
              </a:rPr>
              <a:t>Agenda</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accent1"/>
        </a:solidFill>
        <a:effectLst/>
      </p:bgPr>
    </p:bg>
    <p:spTree>
      <p:nvGrpSpPr>
        <p:cNvPr id="1" name="Shape 133"/>
        <p:cNvGrpSpPr/>
        <p:nvPr/>
      </p:nvGrpSpPr>
      <p:grpSpPr>
        <a:xfrm>
          <a:off x="0" y="0"/>
          <a:ext cx="0" cy="0"/>
          <a:chOff x="0" y="0"/>
          <a:chExt cx="0" cy="0"/>
        </a:xfrm>
      </p:grpSpPr>
      <p:sp>
        <p:nvSpPr>
          <p:cNvPr id="134" name="Google Shape;134;p18"/>
          <p:cNvSpPr txBox="1">
            <a:spLocks noGrp="1"/>
          </p:cNvSpPr>
          <p:nvPr>
            <p:ph type="title"/>
          </p:nvPr>
        </p:nvSpPr>
        <p:spPr>
          <a:xfrm>
            <a:off x="1243104" y="443369"/>
            <a:ext cx="10110696" cy="105151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18"/>
          <p:cNvSpPr txBox="1">
            <a:spLocks noGrp="1"/>
          </p:cNvSpPr>
          <p:nvPr>
            <p:ph type="body" idx="1"/>
          </p:nvPr>
        </p:nvSpPr>
        <p:spPr>
          <a:xfrm>
            <a:off x="1243103" y="1932770"/>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6" name="Google Shape;136;p18"/>
          <p:cNvSpPr txBox="1">
            <a:spLocks noGrp="1"/>
          </p:cNvSpPr>
          <p:nvPr>
            <p:ph type="body" idx="2"/>
          </p:nvPr>
        </p:nvSpPr>
        <p:spPr>
          <a:xfrm>
            <a:off x="1243104"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18"/>
          <p:cNvSpPr txBox="1">
            <a:spLocks noGrp="1"/>
          </p:cNvSpPr>
          <p:nvPr>
            <p:ph type="body" idx="3"/>
          </p:nvPr>
        </p:nvSpPr>
        <p:spPr>
          <a:xfrm>
            <a:off x="4647664" y="1953443"/>
            <a:ext cx="289667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8" name="Google Shape;138;p18"/>
          <p:cNvSpPr txBox="1">
            <a:spLocks noGrp="1"/>
          </p:cNvSpPr>
          <p:nvPr>
            <p:ph type="body" idx="4"/>
          </p:nvPr>
        </p:nvSpPr>
        <p:spPr>
          <a:xfrm>
            <a:off x="4647665" y="3056709"/>
            <a:ext cx="2896671"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18"/>
          <p:cNvSpPr txBox="1">
            <a:spLocks noGrp="1"/>
          </p:cNvSpPr>
          <p:nvPr>
            <p:ph type="body" idx="5"/>
          </p:nvPr>
        </p:nvSpPr>
        <p:spPr>
          <a:xfrm>
            <a:off x="8066420" y="1958896"/>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0" name="Google Shape;140;p18"/>
          <p:cNvSpPr txBox="1">
            <a:spLocks noGrp="1"/>
          </p:cNvSpPr>
          <p:nvPr>
            <p:ph type="body" idx="6"/>
          </p:nvPr>
        </p:nvSpPr>
        <p:spPr>
          <a:xfrm>
            <a:off x="8066421"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43" name="Google Shape;143;p1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ntent">
  <p:cSld name="Three Content">
    <p:bg>
      <p:bgPr>
        <a:solidFill>
          <a:schemeClr val="lt1"/>
        </a:solidFill>
        <a:effectLst/>
      </p:bgPr>
    </p:bg>
    <p:spTree>
      <p:nvGrpSpPr>
        <p:cNvPr id="1" name="Shape 144"/>
        <p:cNvGrpSpPr/>
        <p:nvPr/>
      </p:nvGrpSpPr>
      <p:grpSpPr>
        <a:xfrm>
          <a:off x="0" y="0"/>
          <a:ext cx="0" cy="0"/>
          <a:chOff x="0" y="0"/>
          <a:chExt cx="0" cy="0"/>
        </a:xfrm>
      </p:grpSpPr>
      <p:sp>
        <p:nvSpPr>
          <p:cNvPr id="145" name="Google Shape;145;p19"/>
          <p:cNvSpPr txBox="1">
            <a:spLocks noGrp="1"/>
          </p:cNvSpPr>
          <p:nvPr>
            <p:ph type="title"/>
          </p:nvPr>
        </p:nvSpPr>
        <p:spPr>
          <a:xfrm>
            <a:off x="1243104" y="443369"/>
            <a:ext cx="10110696" cy="105151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19"/>
          <p:cNvSpPr txBox="1">
            <a:spLocks noGrp="1"/>
          </p:cNvSpPr>
          <p:nvPr>
            <p:ph type="body" idx="1"/>
          </p:nvPr>
        </p:nvSpPr>
        <p:spPr>
          <a:xfrm>
            <a:off x="1243103" y="1932770"/>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7" name="Google Shape;147;p19"/>
          <p:cNvSpPr txBox="1">
            <a:spLocks noGrp="1"/>
          </p:cNvSpPr>
          <p:nvPr>
            <p:ph type="body" idx="2"/>
          </p:nvPr>
        </p:nvSpPr>
        <p:spPr>
          <a:xfrm>
            <a:off x="1243104"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19"/>
          <p:cNvSpPr txBox="1">
            <a:spLocks noGrp="1"/>
          </p:cNvSpPr>
          <p:nvPr>
            <p:ph type="body" idx="3"/>
          </p:nvPr>
        </p:nvSpPr>
        <p:spPr>
          <a:xfrm>
            <a:off x="4647664" y="1953443"/>
            <a:ext cx="289667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9" name="Google Shape;149;p19"/>
          <p:cNvSpPr txBox="1">
            <a:spLocks noGrp="1"/>
          </p:cNvSpPr>
          <p:nvPr>
            <p:ph type="body" idx="4"/>
          </p:nvPr>
        </p:nvSpPr>
        <p:spPr>
          <a:xfrm>
            <a:off x="4647665" y="3056709"/>
            <a:ext cx="2896671"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19"/>
          <p:cNvSpPr txBox="1">
            <a:spLocks noGrp="1"/>
          </p:cNvSpPr>
          <p:nvPr>
            <p:ph type="body" idx="5"/>
          </p:nvPr>
        </p:nvSpPr>
        <p:spPr>
          <a:xfrm>
            <a:off x="8066420" y="1958896"/>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1" name="Google Shape;151;p19"/>
          <p:cNvSpPr txBox="1">
            <a:spLocks noGrp="1"/>
          </p:cNvSpPr>
          <p:nvPr>
            <p:ph type="body" idx="6"/>
          </p:nvPr>
        </p:nvSpPr>
        <p:spPr>
          <a:xfrm>
            <a:off x="8066421"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4" name="Google Shape;154;p19"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3853543" y="1671639"/>
            <a:ext cx="6735082" cy="120491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20"/>
          <p:cNvSpPr txBox="1">
            <a:spLocks noGrp="1"/>
          </p:cNvSpPr>
          <p:nvPr>
            <p:ph type="body" idx="1"/>
          </p:nvPr>
        </p:nvSpPr>
        <p:spPr>
          <a:xfrm>
            <a:off x="3853543" y="3660774"/>
            <a:ext cx="6735082" cy="15255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58" name="Google Shape;15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60" name="Google Shape;160;p20" descr="BITS Pilani logo"/>
          <p:cNvPicPr preferRelativeResize="0"/>
          <p:nvPr/>
        </p:nvPicPr>
        <p:blipFill rotWithShape="1">
          <a:blip r:embed="rId2">
            <a:alphaModFix/>
          </a:blip>
          <a:srcRect/>
          <a:stretch/>
        </p:blipFill>
        <p:spPr>
          <a:xfrm>
            <a:off x="8836705" y="192510"/>
            <a:ext cx="3338739" cy="865907"/>
          </a:xfrm>
          <a:prstGeom prst="rect">
            <a:avLst/>
          </a:prstGeom>
          <a:noFill/>
          <a:ln>
            <a:noFill/>
          </a:ln>
        </p:spPr>
      </p:pic>
    </p:spTree>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161"/>
        <p:cNvGrpSpPr/>
        <p:nvPr/>
      </p:nvGrpSpPr>
      <p:grpSpPr>
        <a:xfrm>
          <a:off x="0" y="0"/>
          <a:ext cx="0" cy="0"/>
          <a:chOff x="0" y="0"/>
          <a:chExt cx="0" cy="0"/>
        </a:xfrm>
      </p:grpSpPr>
      <p:sp>
        <p:nvSpPr>
          <p:cNvPr id="162" name="Google Shape;162;p21"/>
          <p:cNvSpPr txBox="1">
            <a:spLocks noGrp="1"/>
          </p:cNvSpPr>
          <p:nvPr>
            <p:ph type="ctrTitle"/>
          </p:nvPr>
        </p:nvSpPr>
        <p:spPr>
          <a:xfrm>
            <a:off x="4267200" y="1615736"/>
            <a:ext cx="4179570" cy="152473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21"/>
          <p:cNvSpPr txBox="1">
            <a:spLocks noGrp="1"/>
          </p:cNvSpPr>
          <p:nvPr>
            <p:ph type="subTitle" idx="1"/>
          </p:nvPr>
        </p:nvSpPr>
        <p:spPr>
          <a:xfrm>
            <a:off x="4267200" y="3238103"/>
            <a:ext cx="4179570" cy="1371997"/>
          </a:xfrm>
          <a:prstGeom prst="rect">
            <a:avLst/>
          </a:prstGeom>
          <a:noFill/>
          <a:ln>
            <a:noFill/>
          </a:ln>
        </p:spPr>
        <p:txBody>
          <a:bodyPr spcFirstLastPara="1" wrap="square" lIns="91425" tIns="45700" rIns="91425" bIns="45700" anchor="t" anchorCtr="0">
            <a:normAutofit/>
          </a:bodyPr>
          <a:lstStyle>
            <a:lvl1pPr lvl="0" algn="l">
              <a:lnSpc>
                <a:spcPct val="150000"/>
              </a:lnSpc>
              <a:spcBef>
                <a:spcPts val="1000"/>
              </a:spcBef>
              <a:spcAft>
                <a:spcPts val="0"/>
              </a:spcAft>
              <a:buClr>
                <a:schemeClr val="lt1"/>
              </a:buClr>
              <a:buSzPts val="1400"/>
              <a:buNone/>
              <a:defRPr sz="1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64" name="Google Shape;164;p21"/>
          <p:cNvPicPr preferRelativeResize="0"/>
          <p:nvPr/>
        </p:nvPicPr>
        <p:blipFill rotWithShape="1">
          <a:blip r:embed="rId2">
            <a:alphaModFix/>
          </a:blip>
          <a:srcRect/>
          <a:stretch/>
        </p:blipFill>
        <p:spPr>
          <a:xfrm>
            <a:off x="0" y="0"/>
            <a:ext cx="3176938" cy="6858000"/>
          </a:xfrm>
          <a:prstGeom prst="rect">
            <a:avLst/>
          </a:prstGeom>
          <a:noFill/>
          <a:ln>
            <a:noFill/>
          </a:ln>
        </p:spPr>
      </p:pic>
      <p:sp>
        <p:nvSpPr>
          <p:cNvPr id="165" name="Google Shape;165;p21"/>
          <p:cNvSpPr txBox="1">
            <a:spLocks noGrp="1"/>
          </p:cNvSpPr>
          <p:nvPr>
            <p:ph type="ftr" idx="11"/>
          </p:nvPr>
        </p:nvSpPr>
        <p:spPr>
          <a:xfrm>
            <a:off x="6479721" y="6356350"/>
            <a:ext cx="2661557"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21"/>
          <p:cNvSpPr txBox="1">
            <a:spLocks noGrp="1"/>
          </p:cNvSpPr>
          <p:nvPr>
            <p:ph type="sldNum" idx="12"/>
          </p:nvPr>
        </p:nvSpPr>
        <p:spPr>
          <a:xfrm>
            <a:off x="9579428" y="6356350"/>
            <a:ext cx="177437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20"/>
        <p:cNvGrpSpPr/>
        <p:nvPr/>
      </p:nvGrpSpPr>
      <p:grpSpPr>
        <a:xfrm>
          <a:off x="0" y="0"/>
          <a:ext cx="0" cy="0"/>
          <a:chOff x="0" y="0"/>
          <a:chExt cx="0" cy="0"/>
        </a:xfrm>
      </p:grpSpPr>
      <p:sp>
        <p:nvSpPr>
          <p:cNvPr id="21" name="Google Shape;21;p8"/>
          <p:cNvSpPr txBox="1">
            <a:spLocks noGrp="1"/>
          </p:cNvSpPr>
          <p:nvPr>
            <p:ph type="title"/>
          </p:nvPr>
        </p:nvSpPr>
        <p:spPr>
          <a:xfrm>
            <a:off x="838200" y="365125"/>
            <a:ext cx="10515599" cy="1246199"/>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000"/>
              <a:buFont typeface="Calibri"/>
              <a:buNone/>
              <a:defRPr sz="4000" b="1"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4" name="Google Shape;24;p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25" name="Google Shape;25;p8"/>
          <p:cNvSpPr txBox="1">
            <a:spLocks noGrp="1"/>
          </p:cNvSpPr>
          <p:nvPr>
            <p:ph type="body" idx="1"/>
          </p:nvPr>
        </p:nvSpPr>
        <p:spPr>
          <a:xfrm>
            <a:off x="838200" y="1894114"/>
            <a:ext cx="10515599" cy="418011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mart Art">
  <p:cSld name="Smart Art">
    <p:bg>
      <p:bgPr>
        <a:solidFill>
          <a:schemeClr val="lt1"/>
        </a:solidFill>
        <a:effectLst/>
      </p:bgPr>
    </p:bg>
    <p:spTree>
      <p:nvGrpSpPr>
        <p:cNvPr id="1" name="Shape 26"/>
        <p:cNvGrpSpPr/>
        <p:nvPr/>
      </p:nvGrpSpPr>
      <p:grpSpPr>
        <a:xfrm>
          <a:off x="0" y="0"/>
          <a:ext cx="0" cy="0"/>
          <a:chOff x="0" y="0"/>
          <a:chExt cx="0" cy="0"/>
        </a:xfrm>
      </p:grpSpPr>
      <p:sp>
        <p:nvSpPr>
          <p:cNvPr id="27" name="Google Shape;27;p16"/>
          <p:cNvSpPr txBox="1">
            <a:spLocks noGrp="1"/>
          </p:cNvSpPr>
          <p:nvPr>
            <p:ph type="title"/>
          </p:nvPr>
        </p:nvSpPr>
        <p:spPr>
          <a:xfrm>
            <a:off x="838200" y="365126"/>
            <a:ext cx="10199914" cy="102790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0" name="Google Shape;30;p16"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31" name="Google Shape;31;p16"/>
          <p:cNvSpPr txBox="1">
            <a:spLocks noGrp="1"/>
          </p:cNvSpPr>
          <p:nvPr>
            <p:ph type="body" idx="1"/>
          </p:nvPr>
        </p:nvSpPr>
        <p:spPr>
          <a:xfrm>
            <a:off x="838200" y="1632858"/>
            <a:ext cx="10515599" cy="4441372"/>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accent1"/>
        </a:solidFill>
        <a:effectLst/>
      </p:bgPr>
    </p:bg>
    <p:spTree>
      <p:nvGrpSpPr>
        <p:cNvPr id="1" name="Shape 32"/>
        <p:cNvGrpSpPr/>
        <p:nvPr/>
      </p:nvGrpSpPr>
      <p:grpSpPr>
        <a:xfrm>
          <a:off x="0" y="0"/>
          <a:ext cx="0" cy="0"/>
          <a:chOff x="0" y="0"/>
          <a:chExt cx="0" cy="0"/>
        </a:xfrm>
      </p:grpSpPr>
      <p:sp>
        <p:nvSpPr>
          <p:cNvPr id="33" name="Google Shape;33;p13"/>
          <p:cNvSpPr txBox="1">
            <a:spLocks noGrp="1"/>
          </p:cNvSpPr>
          <p:nvPr>
            <p:ph type="title"/>
          </p:nvPr>
        </p:nvSpPr>
        <p:spPr>
          <a:xfrm>
            <a:off x="838200" y="365125"/>
            <a:ext cx="10515599" cy="124665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6" name="Google Shape;36;p13"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37" name="Google Shape;37;p13"/>
          <p:cNvSpPr txBox="1">
            <a:spLocks noGrp="1"/>
          </p:cNvSpPr>
          <p:nvPr>
            <p:ph type="body" idx="1"/>
          </p:nvPr>
        </p:nvSpPr>
        <p:spPr>
          <a:xfrm>
            <a:off x="838200" y="1894114"/>
            <a:ext cx="10515599" cy="418011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a:stretch/>
        </p:blipFill>
        <p:spPr>
          <a:xfrm>
            <a:off x="0" y="0"/>
            <a:ext cx="5581650" cy="6858000"/>
          </a:xfrm>
          <a:prstGeom prst="rect">
            <a:avLst/>
          </a:prstGeom>
          <a:noFill/>
          <a:ln>
            <a:noFill/>
          </a:ln>
        </p:spPr>
      </p:pic>
      <p:sp>
        <p:nvSpPr>
          <p:cNvPr id="40" name="Google Shape;40;p9"/>
          <p:cNvSpPr txBox="1">
            <a:spLocks noGrp="1"/>
          </p:cNvSpPr>
          <p:nvPr>
            <p:ph type="title"/>
          </p:nvPr>
        </p:nvSpPr>
        <p:spPr>
          <a:xfrm>
            <a:off x="4657724" y="2809875"/>
            <a:ext cx="6696075" cy="19097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9"/>
          <p:cNvSpPr txBox="1">
            <a:spLocks noGrp="1"/>
          </p:cNvSpPr>
          <p:nvPr>
            <p:ph type="subTitle" idx="1"/>
          </p:nvPr>
        </p:nvSpPr>
        <p:spPr>
          <a:xfrm>
            <a:off x="4657725" y="5028803"/>
            <a:ext cx="6696074" cy="365125"/>
          </a:xfrm>
          <a:prstGeom prst="rect">
            <a:avLst/>
          </a:prstGeom>
          <a:noFill/>
          <a:ln>
            <a:noFill/>
          </a:ln>
        </p:spPr>
        <p:txBody>
          <a:bodyPr spcFirstLastPara="1" wrap="square" lIns="91425" tIns="45700" rIns="91425" bIns="45700" anchor="b" anchorCtr="0">
            <a:normAutofit/>
          </a:bodyPr>
          <a:lstStyle>
            <a:lvl1pPr lvl="0" algn="l">
              <a:lnSpc>
                <a:spcPct val="90000"/>
              </a:lnSpc>
              <a:spcBef>
                <a:spcPts val="1000"/>
              </a:spcBef>
              <a:spcAft>
                <a:spcPts val="0"/>
              </a:spcAft>
              <a:buClr>
                <a:srgbClr val="757070"/>
              </a:buClr>
              <a:buSzPts val="1600"/>
              <a:buNone/>
              <a:defRPr sz="1600">
                <a:solidFill>
                  <a:srgbClr val="75707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2" name="Google Shape;42;p9"/>
          <p:cNvSpPr txBox="1">
            <a:spLocks noGrp="1"/>
          </p:cNvSpPr>
          <p:nvPr>
            <p:ph type="ftr" idx="11"/>
          </p:nvPr>
        </p:nvSpPr>
        <p:spPr>
          <a:xfrm>
            <a:off x="6743699" y="6356350"/>
            <a:ext cx="25431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9"/>
          <p:cNvSpPr txBox="1">
            <a:spLocks noGrp="1"/>
          </p:cNvSpPr>
          <p:nvPr>
            <p:ph type="sldNum" idx="12"/>
          </p:nvPr>
        </p:nvSpPr>
        <p:spPr>
          <a:xfrm>
            <a:off x="9658350" y="6356350"/>
            <a:ext cx="16954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4" name="Google Shape;44;p9" descr="BITS Pilani logo"/>
          <p:cNvPicPr preferRelativeResize="0"/>
          <p:nvPr/>
        </p:nvPicPr>
        <p:blipFill rotWithShape="1">
          <a:blip r:embed="rId3">
            <a:alphaModFix/>
          </a:blip>
          <a:srcRect/>
          <a:stretch/>
        </p:blipFill>
        <p:spPr>
          <a:xfrm>
            <a:off x="8836705" y="192510"/>
            <a:ext cx="3338739" cy="86590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45"/>
        <p:cNvGrpSpPr/>
        <p:nvPr/>
      </p:nvGrpSpPr>
      <p:grpSpPr>
        <a:xfrm>
          <a:off x="0" y="0"/>
          <a:ext cx="0" cy="0"/>
          <a:chOff x="0" y="0"/>
          <a:chExt cx="0" cy="0"/>
        </a:xfrm>
      </p:grpSpPr>
      <p:pic>
        <p:nvPicPr>
          <p:cNvPr id="46" name="Google Shape;46;p7"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
        <p:nvSpPr>
          <p:cNvPr id="47" name="Google Shape;47;p7"/>
          <p:cNvSpPr txBox="1">
            <a:spLocks noGrp="1"/>
          </p:cNvSpPr>
          <p:nvPr>
            <p:ph type="title"/>
          </p:nvPr>
        </p:nvSpPr>
        <p:spPr>
          <a:xfrm>
            <a:off x="468449" y="1671639"/>
            <a:ext cx="6005376" cy="6531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body" idx="1"/>
          </p:nvPr>
        </p:nvSpPr>
        <p:spPr>
          <a:xfrm>
            <a:off x="1362075" y="2586447"/>
            <a:ext cx="6005376" cy="330490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9" name="Google Shape;49;p7"/>
          <p:cNvSpPr txBox="1">
            <a:spLocks noGrp="1"/>
          </p:cNvSpPr>
          <p:nvPr>
            <p:ph type="ftr" idx="11"/>
          </p:nvPr>
        </p:nvSpPr>
        <p:spPr>
          <a:xfrm>
            <a:off x="2463800" y="6356350"/>
            <a:ext cx="3479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type="obj">
  <p:cSld name="OBJECT">
    <p:bg>
      <p:bgPr>
        <a:solidFill>
          <a:schemeClr val="dk1"/>
        </a:solidFill>
        <a:effectLst/>
      </p:bgPr>
    </p:bg>
    <p:spTree>
      <p:nvGrpSpPr>
        <p:cNvPr id="1" name="Shape 51"/>
        <p:cNvGrpSpPr/>
        <p:nvPr/>
      </p:nvGrpSpPr>
      <p:grpSpPr>
        <a:xfrm>
          <a:off x="0" y="0"/>
          <a:ext cx="0" cy="0"/>
          <a:chOff x="0" y="0"/>
          <a:chExt cx="0" cy="0"/>
        </a:xfrm>
      </p:grpSpPr>
      <p:pic>
        <p:nvPicPr>
          <p:cNvPr id="52" name="Google Shape;52;p10"/>
          <p:cNvPicPr preferRelativeResize="0"/>
          <p:nvPr/>
        </p:nvPicPr>
        <p:blipFill rotWithShape="1">
          <a:blip r:embed="rId2">
            <a:alphaModFix/>
          </a:blip>
          <a:srcRect t="18301" r="28339" b="23070"/>
          <a:stretch/>
        </p:blipFill>
        <p:spPr>
          <a:xfrm>
            <a:off x="5488815" y="0"/>
            <a:ext cx="6703185" cy="6858000"/>
          </a:xfrm>
          <a:prstGeom prst="rect">
            <a:avLst/>
          </a:prstGeom>
          <a:noFill/>
          <a:ln>
            <a:noFill/>
          </a:ln>
        </p:spPr>
      </p:pic>
      <p:sp>
        <p:nvSpPr>
          <p:cNvPr id="53" name="Google Shape;53;p10"/>
          <p:cNvSpPr txBox="1">
            <a:spLocks noGrp="1"/>
          </p:cNvSpPr>
          <p:nvPr>
            <p:ph type="title"/>
          </p:nvPr>
        </p:nvSpPr>
        <p:spPr>
          <a:xfrm>
            <a:off x="1333500" y="1020445"/>
            <a:ext cx="2895600" cy="13255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800"/>
              <a:buFont typeface="Calibri"/>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0"/>
          <p:cNvSpPr txBox="1">
            <a:spLocks noGrp="1"/>
          </p:cNvSpPr>
          <p:nvPr>
            <p:ph type="body" idx="1"/>
          </p:nvPr>
        </p:nvSpPr>
        <p:spPr>
          <a:xfrm>
            <a:off x="1333500" y="2924175"/>
            <a:ext cx="2895600" cy="2519363"/>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chemeClr val="lt1"/>
              </a:buClr>
              <a:buSzPts val="1400"/>
              <a:buNone/>
              <a:defRPr sz="1400">
                <a:solidFill>
                  <a:schemeClr val="lt1"/>
                </a:solidFill>
              </a:defRPr>
            </a:lvl1pPr>
            <a:lvl2pPr marL="914400" lvl="1" indent="-228600" algn="l">
              <a:lnSpc>
                <a:spcPct val="150000"/>
              </a:lnSpc>
              <a:spcBef>
                <a:spcPts val="500"/>
              </a:spcBef>
              <a:spcAft>
                <a:spcPts val="0"/>
              </a:spcAft>
              <a:buClr>
                <a:schemeClr val="lt1"/>
              </a:buClr>
              <a:buSzPts val="1400"/>
              <a:buNone/>
              <a:defRPr sz="1400">
                <a:solidFill>
                  <a:schemeClr val="lt1"/>
                </a:solidFill>
              </a:defRPr>
            </a:lvl2pPr>
            <a:lvl3pPr marL="1371600" lvl="2" indent="-228600" algn="l">
              <a:lnSpc>
                <a:spcPct val="150000"/>
              </a:lnSpc>
              <a:spcBef>
                <a:spcPts val="500"/>
              </a:spcBef>
              <a:spcAft>
                <a:spcPts val="0"/>
              </a:spcAft>
              <a:buClr>
                <a:schemeClr val="lt1"/>
              </a:buClr>
              <a:buSzPts val="1400"/>
              <a:buNone/>
              <a:defRPr sz="1400">
                <a:solidFill>
                  <a:schemeClr val="lt1"/>
                </a:solidFill>
              </a:defRPr>
            </a:lvl3pPr>
            <a:lvl4pPr marL="1828800" lvl="3" indent="-228600" algn="l">
              <a:lnSpc>
                <a:spcPct val="150000"/>
              </a:lnSpc>
              <a:spcBef>
                <a:spcPts val="500"/>
              </a:spcBef>
              <a:spcAft>
                <a:spcPts val="0"/>
              </a:spcAft>
              <a:buClr>
                <a:schemeClr val="lt1"/>
              </a:buClr>
              <a:buSzPts val="1400"/>
              <a:buNone/>
              <a:defRPr sz="1400">
                <a:solidFill>
                  <a:schemeClr val="lt1"/>
                </a:solidFill>
              </a:defRPr>
            </a:lvl4pPr>
            <a:lvl5pPr marL="2286000" lvl="4" indent="-228600" algn="l">
              <a:lnSpc>
                <a:spcPct val="150000"/>
              </a:lnSpc>
              <a:spcBef>
                <a:spcPts val="500"/>
              </a:spcBef>
              <a:spcAft>
                <a:spcPts val="0"/>
              </a:spcAft>
              <a:buClr>
                <a:schemeClr val="lt1"/>
              </a:buClr>
              <a:buSzPts val="1400"/>
              <a:buNone/>
              <a:defRPr sz="14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10"/>
          <p:cNvSpPr txBox="1">
            <a:spLocks noGrp="1"/>
          </p:cNvSpPr>
          <p:nvPr>
            <p:ph type="ftr" idx="11"/>
          </p:nvPr>
        </p:nvSpPr>
        <p:spPr>
          <a:xfrm>
            <a:off x="2669886" y="6356349"/>
            <a:ext cx="2482842"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0"/>
          <p:cNvSpPr txBox="1">
            <a:spLocks noGrp="1"/>
          </p:cNvSpPr>
          <p:nvPr>
            <p:ph type="sldNum" idx="12"/>
          </p:nvPr>
        </p:nvSpPr>
        <p:spPr>
          <a:xfrm>
            <a:off x="5536305" y="6356350"/>
            <a:ext cx="9875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Introduction" type="secHead">
  <p:cSld name="SECTION_HEADER">
    <p:spTree>
      <p:nvGrpSpPr>
        <p:cNvPr id="1" name="Shape 57"/>
        <p:cNvGrpSpPr/>
        <p:nvPr/>
      </p:nvGrpSpPr>
      <p:grpSpPr>
        <a:xfrm>
          <a:off x="0" y="0"/>
          <a:ext cx="0" cy="0"/>
          <a:chOff x="0" y="0"/>
          <a:chExt cx="0" cy="0"/>
        </a:xfrm>
      </p:grpSpPr>
      <p:sp>
        <p:nvSpPr>
          <p:cNvPr id="58" name="Google Shape;58;p11"/>
          <p:cNvSpPr txBox="1">
            <a:spLocks noGrp="1"/>
          </p:cNvSpPr>
          <p:nvPr>
            <p:ph type="title"/>
          </p:nvPr>
        </p:nvSpPr>
        <p:spPr>
          <a:xfrm>
            <a:off x="468449" y="1671639"/>
            <a:ext cx="6005376" cy="6531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1"/>
          <p:cNvSpPr txBox="1">
            <a:spLocks noGrp="1"/>
          </p:cNvSpPr>
          <p:nvPr>
            <p:ph type="body" idx="1"/>
          </p:nvPr>
        </p:nvSpPr>
        <p:spPr>
          <a:xfrm>
            <a:off x="1362075" y="2586447"/>
            <a:ext cx="6005376" cy="330490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0" name="Google Shape;60;p11"/>
          <p:cNvSpPr txBox="1">
            <a:spLocks noGrp="1"/>
          </p:cNvSpPr>
          <p:nvPr>
            <p:ph type="ftr" idx="11"/>
          </p:nvPr>
        </p:nvSpPr>
        <p:spPr>
          <a:xfrm>
            <a:off x="2463800" y="6356350"/>
            <a:ext cx="3479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62" name="Google Shape;62;p11"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Break" type="title">
  <p:cSld name="TITLE">
    <p:bg>
      <p:bgPr>
        <a:solidFill>
          <a:schemeClr val="dk1"/>
        </a:solidFill>
        <a:effectLst/>
      </p:bgPr>
    </p:bg>
    <p:spTree>
      <p:nvGrpSpPr>
        <p:cNvPr id="1" name="Shape 63"/>
        <p:cNvGrpSpPr/>
        <p:nvPr/>
      </p:nvGrpSpPr>
      <p:grpSpPr>
        <a:xfrm>
          <a:off x="0" y="0"/>
          <a:ext cx="0" cy="0"/>
          <a:chOff x="0" y="0"/>
          <a:chExt cx="0" cy="0"/>
        </a:xfrm>
      </p:grpSpPr>
      <p:sp>
        <p:nvSpPr>
          <p:cNvPr id="64" name="Google Shape;64;p12"/>
          <p:cNvSpPr txBox="1">
            <a:spLocks noGrp="1"/>
          </p:cNvSpPr>
          <p:nvPr>
            <p:ph type="ctrTitle"/>
          </p:nvPr>
        </p:nvSpPr>
        <p:spPr>
          <a:xfrm>
            <a:off x="6991350" y="2148840"/>
            <a:ext cx="4179570" cy="17155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2"/>
          <p:cNvSpPr txBox="1">
            <a:spLocks noGrp="1"/>
          </p:cNvSpPr>
          <p:nvPr>
            <p:ph type="subTitle" idx="1"/>
          </p:nvPr>
        </p:nvSpPr>
        <p:spPr>
          <a:xfrm>
            <a:off x="6991350" y="3962003"/>
            <a:ext cx="4179570"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600"/>
              <a:buNone/>
              <a:defRPr sz="16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66" name="Google Shape;66;p12"/>
          <p:cNvPicPr preferRelativeResize="0"/>
          <p:nvPr/>
        </p:nvPicPr>
        <p:blipFill rotWithShape="1">
          <a:blip r:embed="rId2">
            <a:alphaModFix/>
          </a:blip>
          <a:srcRect/>
          <a:stretch/>
        </p:blipFill>
        <p:spPr>
          <a:xfrm>
            <a:off x="0" y="828675"/>
            <a:ext cx="5876925" cy="52006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838200" y="365125"/>
            <a:ext cx="1051559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eople.engr.tamu.edu/guni/csce689/index.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arxiv.org/pdf/1904.10040.pdf"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
          <p:cNvSpPr txBox="1">
            <a:spLocks noGrp="1"/>
          </p:cNvSpPr>
          <p:nvPr>
            <p:ph type="ctrTitle"/>
          </p:nvPr>
        </p:nvSpPr>
        <p:spPr>
          <a:xfrm>
            <a:off x="4275340" y="3079568"/>
            <a:ext cx="7347514" cy="698863"/>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600"/>
              <a:buFont typeface="Calibri"/>
              <a:buNone/>
            </a:pPr>
            <a:endParaRPr/>
          </a:p>
          <a:p>
            <a:pPr marL="0" lvl="0" indent="0" algn="l" rtl="0">
              <a:lnSpc>
                <a:spcPct val="90000"/>
              </a:lnSpc>
              <a:spcBef>
                <a:spcPts val="0"/>
              </a:spcBef>
              <a:spcAft>
                <a:spcPts val="0"/>
              </a:spcAft>
              <a:buClr>
                <a:schemeClr val="dk1"/>
              </a:buClr>
              <a:buSzPts val="3600"/>
              <a:buFont typeface="Calibri"/>
              <a:buNone/>
            </a:pPr>
            <a:r>
              <a:rPr lang="en-US" u="sng"/>
              <a:t>Session #2-3: </a:t>
            </a:r>
            <a:endParaRPr u="sng"/>
          </a:p>
          <a:p>
            <a:pPr marL="0" lvl="0" indent="0" algn="l" rtl="0">
              <a:lnSpc>
                <a:spcPct val="90000"/>
              </a:lnSpc>
              <a:spcBef>
                <a:spcPts val="0"/>
              </a:spcBef>
              <a:spcAft>
                <a:spcPts val="0"/>
              </a:spcAft>
              <a:buClr>
                <a:schemeClr val="dk1"/>
              </a:buClr>
              <a:buSzPts val="3600"/>
              <a:buFont typeface="Calibri"/>
              <a:buNone/>
            </a:pPr>
            <a:r>
              <a:rPr lang="en-US"/>
              <a:t>Multi-armed Bandits </a:t>
            </a:r>
            <a:endParaRPr/>
          </a:p>
        </p:txBody>
      </p:sp>
      <p:sp>
        <p:nvSpPr>
          <p:cNvPr id="172" name="Google Shape;172;p1"/>
          <p:cNvSpPr txBox="1">
            <a:spLocks noGrp="1"/>
          </p:cNvSpPr>
          <p:nvPr>
            <p:ph type="sldNum" idx="4294967295"/>
          </p:nvPr>
        </p:nvSpPr>
        <p:spPr>
          <a:xfrm>
            <a:off x="94488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24a90fbe9f0_0_85"/>
          <p:cNvSpPr txBox="1">
            <a:spLocks noGrp="1"/>
          </p:cNvSpPr>
          <p:nvPr>
            <p:ph type="title"/>
          </p:nvPr>
        </p:nvSpPr>
        <p:spPr>
          <a:xfrm>
            <a:off x="838200" y="365125"/>
            <a:ext cx="10515600" cy="1246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K-armed Bandit Problem</a:t>
            </a:r>
            <a:endParaRPr/>
          </a:p>
        </p:txBody>
      </p:sp>
      <p:sp>
        <p:nvSpPr>
          <p:cNvPr id="249" name="Google Shape;249;g24a90fbe9f0_0_8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10</a:t>
            </a:fld>
            <a:endParaRPr/>
          </a:p>
        </p:txBody>
      </p:sp>
      <p:sp>
        <p:nvSpPr>
          <p:cNvPr id="250" name="Google Shape;250;g24a90fbe9f0_0_85"/>
          <p:cNvSpPr txBox="1">
            <a:spLocks noGrp="1"/>
          </p:cNvSpPr>
          <p:nvPr>
            <p:ph type="body" idx="1"/>
          </p:nvPr>
        </p:nvSpPr>
        <p:spPr>
          <a:xfrm>
            <a:off x="838200" y="1894114"/>
            <a:ext cx="10515600" cy="41802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SzPts val="2800"/>
              <a:buNone/>
            </a:pPr>
            <a:endParaRPr sz="2100"/>
          </a:p>
          <a:p>
            <a:pPr marL="457200" lvl="0" indent="0" algn="just" rtl="0">
              <a:lnSpc>
                <a:spcPct val="115000"/>
              </a:lnSpc>
              <a:spcBef>
                <a:spcPts val="0"/>
              </a:spcBef>
              <a:spcAft>
                <a:spcPts val="0"/>
              </a:spcAft>
              <a:buSzPts val="2800"/>
              <a:buNone/>
            </a:pPr>
            <a:endParaRPr sz="2100"/>
          </a:p>
        </p:txBody>
      </p:sp>
      <p:pic>
        <p:nvPicPr>
          <p:cNvPr id="251" name="Google Shape;251;g24a90fbe9f0_0_85"/>
          <p:cNvPicPr preferRelativeResize="0"/>
          <p:nvPr/>
        </p:nvPicPr>
        <p:blipFill rotWithShape="1">
          <a:blip r:embed="rId3">
            <a:alphaModFix/>
          </a:blip>
          <a:srcRect/>
          <a:stretch/>
        </p:blipFill>
        <p:spPr>
          <a:xfrm>
            <a:off x="195263" y="1519238"/>
            <a:ext cx="11801475" cy="3819525"/>
          </a:xfrm>
          <a:prstGeom prst="rect">
            <a:avLst/>
          </a:prstGeom>
          <a:noFill/>
          <a:ln>
            <a:noFill/>
          </a:ln>
        </p:spPr>
      </p:pic>
      <p:pic>
        <p:nvPicPr>
          <p:cNvPr id="252" name="Google Shape;252;g24a90fbe9f0_0_85"/>
          <p:cNvPicPr preferRelativeResize="0"/>
          <p:nvPr/>
        </p:nvPicPr>
        <p:blipFill rotWithShape="1">
          <a:blip r:embed="rId4">
            <a:alphaModFix/>
          </a:blip>
          <a:srcRect/>
          <a:stretch/>
        </p:blipFill>
        <p:spPr>
          <a:xfrm>
            <a:off x="1071900" y="5245650"/>
            <a:ext cx="10281901" cy="828675"/>
          </a:xfrm>
          <a:prstGeom prst="rect">
            <a:avLst/>
          </a:prstGeom>
          <a:noFill/>
          <a:ln>
            <a:noFill/>
          </a:ln>
        </p:spPr>
      </p:pic>
      <p:sp>
        <p:nvSpPr>
          <p:cNvPr id="253" name="Google Shape;253;g24a90fbe9f0_0_85"/>
          <p:cNvSpPr txBox="1"/>
          <p:nvPr/>
        </p:nvSpPr>
        <p:spPr>
          <a:xfrm>
            <a:off x="718050" y="6074325"/>
            <a:ext cx="109479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8761D"/>
                </a:solidFill>
                <a:latin typeface="Calibri"/>
                <a:ea typeface="Calibri"/>
                <a:cs typeface="Calibri"/>
                <a:sym typeface="Calibri"/>
              </a:rPr>
              <a:t>Keep pulling the levers;  update the estimate of action values;  </a:t>
            </a:r>
            <a:endParaRPr sz="2200" b="1" i="0" u="none" strike="noStrike" cap="none">
              <a:solidFill>
                <a:srgbClr val="38761D"/>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24a90fbe9f0_0_94"/>
          <p:cNvSpPr txBox="1">
            <a:spLocks noGrp="1"/>
          </p:cNvSpPr>
          <p:nvPr>
            <p:ph type="title"/>
          </p:nvPr>
        </p:nvSpPr>
        <p:spPr>
          <a:xfrm>
            <a:off x="838200" y="365125"/>
            <a:ext cx="10515600" cy="1246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K-armed Bandit Problem</a:t>
            </a:r>
            <a:endParaRPr/>
          </a:p>
        </p:txBody>
      </p:sp>
      <p:sp>
        <p:nvSpPr>
          <p:cNvPr id="259" name="Google Shape;259;g24a90fbe9f0_0_9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11</a:t>
            </a:fld>
            <a:endParaRPr/>
          </a:p>
        </p:txBody>
      </p:sp>
      <p:sp>
        <p:nvSpPr>
          <p:cNvPr id="260" name="Google Shape;260;g24a90fbe9f0_0_94"/>
          <p:cNvSpPr txBox="1">
            <a:spLocks noGrp="1"/>
          </p:cNvSpPr>
          <p:nvPr>
            <p:ph type="body" idx="1"/>
          </p:nvPr>
        </p:nvSpPr>
        <p:spPr>
          <a:xfrm>
            <a:off x="838200" y="1894114"/>
            <a:ext cx="10515600" cy="41802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SzPts val="2800"/>
              <a:buNone/>
            </a:pPr>
            <a:endParaRPr sz="2100"/>
          </a:p>
          <a:p>
            <a:pPr marL="457200" lvl="0" indent="0" algn="just" rtl="0">
              <a:lnSpc>
                <a:spcPct val="115000"/>
              </a:lnSpc>
              <a:spcBef>
                <a:spcPts val="0"/>
              </a:spcBef>
              <a:spcAft>
                <a:spcPts val="0"/>
              </a:spcAft>
              <a:buSzPts val="2800"/>
              <a:buNone/>
            </a:pPr>
            <a:endParaRPr sz="2100"/>
          </a:p>
        </p:txBody>
      </p:sp>
      <p:pic>
        <p:nvPicPr>
          <p:cNvPr id="261" name="Google Shape;261;g24a90fbe9f0_0_94"/>
          <p:cNvPicPr preferRelativeResize="0"/>
          <p:nvPr/>
        </p:nvPicPr>
        <p:blipFill rotWithShape="1">
          <a:blip r:embed="rId3">
            <a:alphaModFix/>
          </a:blip>
          <a:srcRect/>
          <a:stretch/>
        </p:blipFill>
        <p:spPr>
          <a:xfrm>
            <a:off x="195263" y="1519238"/>
            <a:ext cx="11801475" cy="3819525"/>
          </a:xfrm>
          <a:prstGeom prst="rect">
            <a:avLst/>
          </a:prstGeom>
          <a:noFill/>
          <a:ln>
            <a:noFill/>
          </a:ln>
        </p:spPr>
      </p:pic>
      <p:pic>
        <p:nvPicPr>
          <p:cNvPr id="262" name="Google Shape;262;g24a90fbe9f0_0_94"/>
          <p:cNvPicPr preferRelativeResize="0"/>
          <p:nvPr/>
        </p:nvPicPr>
        <p:blipFill rotWithShape="1">
          <a:blip r:embed="rId4">
            <a:alphaModFix/>
          </a:blip>
          <a:srcRect/>
          <a:stretch/>
        </p:blipFill>
        <p:spPr>
          <a:xfrm>
            <a:off x="1071900" y="5245650"/>
            <a:ext cx="10281901" cy="828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24a90fbe9f0_0_116"/>
          <p:cNvSpPr txBox="1">
            <a:spLocks noGrp="1"/>
          </p:cNvSpPr>
          <p:nvPr>
            <p:ph type="title"/>
          </p:nvPr>
        </p:nvSpPr>
        <p:spPr>
          <a:xfrm>
            <a:off x="838200" y="365125"/>
            <a:ext cx="10515600" cy="1246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K-armed Bandit Problem</a:t>
            </a:r>
            <a:endParaRPr/>
          </a:p>
        </p:txBody>
      </p:sp>
      <p:sp>
        <p:nvSpPr>
          <p:cNvPr id="268" name="Google Shape;268;g24a90fbe9f0_0_1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12</a:t>
            </a:fld>
            <a:endParaRPr/>
          </a:p>
        </p:txBody>
      </p:sp>
      <p:sp>
        <p:nvSpPr>
          <p:cNvPr id="269" name="Google Shape;269;g24a90fbe9f0_0_116"/>
          <p:cNvSpPr txBox="1">
            <a:spLocks noGrp="1"/>
          </p:cNvSpPr>
          <p:nvPr>
            <p:ph type="body" idx="1"/>
          </p:nvPr>
        </p:nvSpPr>
        <p:spPr>
          <a:xfrm>
            <a:off x="838200" y="1894114"/>
            <a:ext cx="10515600" cy="41802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SzPts val="2800"/>
              <a:buNone/>
            </a:pPr>
            <a:endParaRPr sz="2100"/>
          </a:p>
          <a:p>
            <a:pPr marL="457200" lvl="0" indent="0" algn="just" rtl="0">
              <a:lnSpc>
                <a:spcPct val="115000"/>
              </a:lnSpc>
              <a:spcBef>
                <a:spcPts val="0"/>
              </a:spcBef>
              <a:spcAft>
                <a:spcPts val="0"/>
              </a:spcAft>
              <a:buSzPts val="2800"/>
              <a:buNone/>
            </a:pPr>
            <a:endParaRPr sz="2100"/>
          </a:p>
        </p:txBody>
      </p:sp>
      <p:sp>
        <p:nvSpPr>
          <p:cNvPr id="270" name="Google Shape;270;g24a90fbe9f0_0_116"/>
          <p:cNvSpPr txBox="1">
            <a:spLocks noGrp="1"/>
          </p:cNvSpPr>
          <p:nvPr>
            <p:ph type="body" idx="1"/>
          </p:nvPr>
        </p:nvSpPr>
        <p:spPr>
          <a:xfrm>
            <a:off x="838200" y="1678352"/>
            <a:ext cx="10515600" cy="4878000"/>
          </a:xfrm>
          <a:prstGeom prst="rect">
            <a:avLst/>
          </a:prstGeom>
          <a:noFill/>
          <a:ln>
            <a:noFill/>
          </a:ln>
        </p:spPr>
        <p:txBody>
          <a:bodyPr spcFirstLastPara="1" wrap="square" lIns="91425" tIns="45700" rIns="91425" bIns="45700" anchor="t" anchorCtr="0">
            <a:noAutofit/>
          </a:bodyPr>
          <a:lstStyle/>
          <a:p>
            <a:pPr marL="457200" lvl="0" indent="-387350" algn="just" rtl="0">
              <a:lnSpc>
                <a:spcPct val="115000"/>
              </a:lnSpc>
              <a:spcBef>
                <a:spcPts val="0"/>
              </a:spcBef>
              <a:spcAft>
                <a:spcPts val="0"/>
              </a:spcAft>
              <a:buSzPts val="2500"/>
              <a:buAutoNum type="arabicPeriod"/>
            </a:pPr>
            <a:r>
              <a:rPr lang="en-US" sz="2500" dirty="0"/>
              <a:t>How to maintain the estimate of expected rewards for each action?</a:t>
            </a:r>
            <a:endParaRPr sz="2500" dirty="0"/>
          </a:p>
          <a:p>
            <a:pPr marL="914400" lvl="1" indent="-228600" algn="just" rtl="0">
              <a:lnSpc>
                <a:spcPct val="115000"/>
              </a:lnSpc>
              <a:spcBef>
                <a:spcPts val="0"/>
              </a:spcBef>
              <a:spcAft>
                <a:spcPts val="0"/>
              </a:spcAft>
              <a:buClr>
                <a:srgbClr val="7F6000"/>
              </a:buClr>
              <a:buSzPts val="2500"/>
              <a:buNone/>
            </a:pPr>
            <a:r>
              <a:rPr lang="en-US" sz="2500" dirty="0">
                <a:solidFill>
                  <a:srgbClr val="7F6000"/>
                </a:solidFill>
              </a:rPr>
              <a:t>Average the rewards actually received !!!</a:t>
            </a:r>
            <a:endParaRPr sz="2500" dirty="0">
              <a:solidFill>
                <a:srgbClr val="7F6000"/>
              </a:solidFill>
            </a:endParaRPr>
          </a:p>
          <a:p>
            <a:pPr marL="914400" lvl="0" indent="0" algn="just" rtl="0">
              <a:lnSpc>
                <a:spcPct val="115000"/>
              </a:lnSpc>
              <a:spcBef>
                <a:spcPts val="0"/>
              </a:spcBef>
              <a:spcAft>
                <a:spcPts val="0"/>
              </a:spcAft>
              <a:buSzPts val="2800"/>
              <a:buNone/>
            </a:pPr>
            <a:endParaRPr sz="2500" dirty="0">
              <a:solidFill>
                <a:srgbClr val="7F6000"/>
              </a:solidFill>
            </a:endParaRPr>
          </a:p>
          <a:p>
            <a:pPr marL="914400" lvl="0" indent="0" algn="just" rtl="0">
              <a:lnSpc>
                <a:spcPct val="115000"/>
              </a:lnSpc>
              <a:spcBef>
                <a:spcPts val="0"/>
              </a:spcBef>
              <a:spcAft>
                <a:spcPts val="0"/>
              </a:spcAft>
              <a:buSzPts val="2800"/>
              <a:buNone/>
            </a:pPr>
            <a:endParaRPr sz="2500" dirty="0">
              <a:solidFill>
                <a:srgbClr val="7F6000"/>
              </a:solidFill>
            </a:endParaRPr>
          </a:p>
          <a:p>
            <a:pPr marL="914400" lvl="0" indent="0" algn="just" rtl="0">
              <a:lnSpc>
                <a:spcPct val="115000"/>
              </a:lnSpc>
              <a:spcBef>
                <a:spcPts val="0"/>
              </a:spcBef>
              <a:spcAft>
                <a:spcPts val="0"/>
              </a:spcAft>
              <a:buSzPts val="2800"/>
              <a:buNone/>
            </a:pPr>
            <a:endParaRPr sz="2500" dirty="0">
              <a:solidFill>
                <a:srgbClr val="7F6000"/>
              </a:solidFill>
            </a:endParaRPr>
          </a:p>
          <a:p>
            <a:pPr marL="0" lvl="0" indent="0" algn="just" rtl="0">
              <a:lnSpc>
                <a:spcPct val="115000"/>
              </a:lnSpc>
              <a:spcBef>
                <a:spcPts val="0"/>
              </a:spcBef>
              <a:spcAft>
                <a:spcPts val="0"/>
              </a:spcAft>
              <a:buSzPts val="2800"/>
              <a:buNone/>
            </a:pPr>
            <a:endParaRPr sz="2500" dirty="0"/>
          </a:p>
          <a:p>
            <a:pPr marL="0" lvl="0" indent="0" algn="just" rtl="0">
              <a:lnSpc>
                <a:spcPct val="115000"/>
              </a:lnSpc>
              <a:spcBef>
                <a:spcPts val="0"/>
              </a:spcBef>
              <a:spcAft>
                <a:spcPts val="0"/>
              </a:spcAft>
              <a:buSzPts val="2800"/>
              <a:buNone/>
            </a:pPr>
            <a:endParaRPr sz="2500" dirty="0"/>
          </a:p>
          <a:p>
            <a:pPr marL="457200" lvl="0" indent="0" algn="just" rtl="0">
              <a:lnSpc>
                <a:spcPct val="115000"/>
              </a:lnSpc>
              <a:spcBef>
                <a:spcPts val="0"/>
              </a:spcBef>
              <a:spcAft>
                <a:spcPts val="0"/>
              </a:spcAft>
              <a:buSzPts val="2800"/>
              <a:buNone/>
            </a:pPr>
            <a:endParaRPr sz="2500" dirty="0"/>
          </a:p>
          <a:p>
            <a:pPr marL="457200" lvl="0" indent="-387350" algn="just" rtl="0">
              <a:lnSpc>
                <a:spcPct val="115000"/>
              </a:lnSpc>
              <a:spcBef>
                <a:spcPts val="0"/>
              </a:spcBef>
              <a:spcAft>
                <a:spcPts val="0"/>
              </a:spcAft>
              <a:buSzPts val="2500"/>
              <a:buAutoNum type="arabicPeriod"/>
            </a:pPr>
            <a:r>
              <a:rPr lang="en-US" sz="2500" dirty="0"/>
              <a:t>How to use the estimate in selecting the right action?</a:t>
            </a:r>
            <a:endParaRPr sz="2500" dirty="0"/>
          </a:p>
          <a:p>
            <a:pPr marL="457200" lvl="0" indent="457200" algn="just" rtl="0">
              <a:lnSpc>
                <a:spcPct val="115000"/>
              </a:lnSpc>
              <a:spcBef>
                <a:spcPts val="0"/>
              </a:spcBef>
              <a:spcAft>
                <a:spcPts val="0"/>
              </a:spcAft>
              <a:buSzPts val="2800"/>
              <a:buNone/>
            </a:pPr>
            <a:r>
              <a:rPr lang="en-US" sz="2500" u="sng" dirty="0">
                <a:solidFill>
                  <a:srgbClr val="7F6000"/>
                </a:solidFill>
              </a:rPr>
              <a:t>Greedy Action Selection</a:t>
            </a:r>
            <a:endParaRPr sz="2500" u="sng" dirty="0">
              <a:solidFill>
                <a:srgbClr val="7F6000"/>
              </a:solidFill>
            </a:endParaRPr>
          </a:p>
        </p:txBody>
      </p:sp>
      <p:pic>
        <p:nvPicPr>
          <p:cNvPr id="271" name="Google Shape;271;g24a90fbe9f0_0_116"/>
          <p:cNvPicPr preferRelativeResize="0"/>
          <p:nvPr/>
        </p:nvPicPr>
        <p:blipFill rotWithShape="1">
          <a:blip r:embed="rId3">
            <a:alphaModFix/>
          </a:blip>
          <a:srcRect/>
          <a:stretch/>
        </p:blipFill>
        <p:spPr>
          <a:xfrm>
            <a:off x="1642700" y="2665950"/>
            <a:ext cx="7660876" cy="1160325"/>
          </a:xfrm>
          <a:prstGeom prst="rect">
            <a:avLst/>
          </a:prstGeom>
          <a:noFill/>
          <a:ln>
            <a:noFill/>
          </a:ln>
        </p:spPr>
      </p:pic>
      <p:pic>
        <p:nvPicPr>
          <p:cNvPr id="272" name="Google Shape;272;g24a90fbe9f0_0_116"/>
          <p:cNvPicPr preferRelativeResize="0"/>
          <p:nvPr/>
        </p:nvPicPr>
        <p:blipFill rotWithShape="1">
          <a:blip r:embed="rId4">
            <a:alphaModFix/>
          </a:blip>
          <a:srcRect/>
          <a:stretch/>
        </p:blipFill>
        <p:spPr>
          <a:xfrm>
            <a:off x="2882600" y="3738025"/>
            <a:ext cx="3184500" cy="1299225"/>
          </a:xfrm>
          <a:prstGeom prst="rect">
            <a:avLst/>
          </a:prstGeom>
          <a:noFill/>
          <a:ln>
            <a:noFill/>
          </a:ln>
        </p:spPr>
      </p:pic>
      <p:pic>
        <p:nvPicPr>
          <p:cNvPr id="273" name="Google Shape;273;g24a90fbe9f0_0_116"/>
          <p:cNvPicPr preferRelativeResize="0"/>
          <p:nvPr/>
        </p:nvPicPr>
        <p:blipFill rotWithShape="1">
          <a:blip r:embed="rId5">
            <a:alphaModFix/>
          </a:blip>
          <a:srcRect/>
          <a:stretch/>
        </p:blipFill>
        <p:spPr>
          <a:xfrm>
            <a:off x="5384576" y="5721500"/>
            <a:ext cx="3484026" cy="914175"/>
          </a:xfrm>
          <a:prstGeom prst="rect">
            <a:avLst/>
          </a:prstGeom>
          <a:noFill/>
          <a:ln>
            <a:noFill/>
          </a:ln>
        </p:spPr>
      </p:pic>
      <p:pic>
        <p:nvPicPr>
          <p:cNvPr id="3" name="Picture 2">
            <a:extLst>
              <a:ext uri="{FF2B5EF4-FFF2-40B4-BE49-F238E27FC236}">
                <a16:creationId xmlns:a16="http://schemas.microsoft.com/office/drawing/2014/main" id="{DC4D8A4B-981F-24C2-9EAC-34F6F11AA5F0}"/>
              </a:ext>
            </a:extLst>
          </p:cNvPr>
          <p:cNvPicPr>
            <a:picLocks noChangeAspect="1"/>
          </p:cNvPicPr>
          <p:nvPr/>
        </p:nvPicPr>
        <p:blipFill>
          <a:blip r:embed="rId6"/>
          <a:stretch>
            <a:fillRect/>
          </a:stretch>
        </p:blipFill>
        <p:spPr>
          <a:xfrm>
            <a:off x="6673530" y="3738024"/>
            <a:ext cx="4111457" cy="12109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a:extLst>
            <a:ext uri="{FF2B5EF4-FFF2-40B4-BE49-F238E27FC236}">
              <a16:creationId xmlns:a16="http://schemas.microsoft.com/office/drawing/2014/main" id="{EFEC9838-F588-708A-18FD-DFEB32A0BCDE}"/>
            </a:ext>
          </a:extLst>
        </p:cNvPr>
        <p:cNvGrpSpPr/>
        <p:nvPr/>
      </p:nvGrpSpPr>
      <p:grpSpPr>
        <a:xfrm>
          <a:off x="0" y="0"/>
          <a:ext cx="0" cy="0"/>
          <a:chOff x="0" y="0"/>
          <a:chExt cx="0" cy="0"/>
        </a:xfrm>
      </p:grpSpPr>
      <p:sp>
        <p:nvSpPr>
          <p:cNvPr id="267" name="Google Shape;267;g24a90fbe9f0_0_116">
            <a:extLst>
              <a:ext uri="{FF2B5EF4-FFF2-40B4-BE49-F238E27FC236}">
                <a16:creationId xmlns:a16="http://schemas.microsoft.com/office/drawing/2014/main" id="{D3711855-7D65-63D3-0F54-14881BF0BDB3}"/>
              </a:ext>
            </a:extLst>
          </p:cNvPr>
          <p:cNvSpPr txBox="1">
            <a:spLocks noGrp="1"/>
          </p:cNvSpPr>
          <p:nvPr>
            <p:ph type="title"/>
          </p:nvPr>
        </p:nvSpPr>
        <p:spPr>
          <a:xfrm>
            <a:off x="838200" y="365125"/>
            <a:ext cx="10515600" cy="1246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K-armed Bandit Problem</a:t>
            </a:r>
            <a:endParaRPr/>
          </a:p>
        </p:txBody>
      </p:sp>
      <p:sp>
        <p:nvSpPr>
          <p:cNvPr id="268" name="Google Shape;268;g24a90fbe9f0_0_116">
            <a:extLst>
              <a:ext uri="{FF2B5EF4-FFF2-40B4-BE49-F238E27FC236}">
                <a16:creationId xmlns:a16="http://schemas.microsoft.com/office/drawing/2014/main" id="{177798C6-041A-9A38-FEA7-35DD0180BC1E}"/>
              </a:ext>
            </a:extLst>
          </p:cNvPr>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13</a:t>
            </a:fld>
            <a:endParaRPr/>
          </a:p>
        </p:txBody>
      </p:sp>
      <p:sp>
        <p:nvSpPr>
          <p:cNvPr id="269" name="Google Shape;269;g24a90fbe9f0_0_116">
            <a:extLst>
              <a:ext uri="{FF2B5EF4-FFF2-40B4-BE49-F238E27FC236}">
                <a16:creationId xmlns:a16="http://schemas.microsoft.com/office/drawing/2014/main" id="{160250DA-CB84-9084-6384-31D90549D3FA}"/>
              </a:ext>
            </a:extLst>
          </p:cNvPr>
          <p:cNvSpPr txBox="1">
            <a:spLocks noGrp="1"/>
          </p:cNvSpPr>
          <p:nvPr>
            <p:ph type="body" idx="1"/>
          </p:nvPr>
        </p:nvSpPr>
        <p:spPr>
          <a:xfrm>
            <a:off x="838200" y="1894114"/>
            <a:ext cx="10515600" cy="41802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SzPts val="2800"/>
              <a:buNone/>
            </a:pPr>
            <a:endParaRPr sz="2100"/>
          </a:p>
          <a:p>
            <a:pPr marL="457200" lvl="0" indent="0" algn="just" rtl="0">
              <a:lnSpc>
                <a:spcPct val="115000"/>
              </a:lnSpc>
              <a:spcBef>
                <a:spcPts val="0"/>
              </a:spcBef>
              <a:spcAft>
                <a:spcPts val="0"/>
              </a:spcAft>
              <a:buSzPts val="2800"/>
              <a:buNone/>
            </a:pPr>
            <a:endParaRPr sz="2100"/>
          </a:p>
        </p:txBody>
      </p:sp>
      <p:sp>
        <p:nvSpPr>
          <p:cNvPr id="270" name="Google Shape;270;g24a90fbe9f0_0_116">
            <a:extLst>
              <a:ext uri="{FF2B5EF4-FFF2-40B4-BE49-F238E27FC236}">
                <a16:creationId xmlns:a16="http://schemas.microsoft.com/office/drawing/2014/main" id="{A811B415-7670-874D-7965-F84351364493}"/>
              </a:ext>
            </a:extLst>
          </p:cNvPr>
          <p:cNvSpPr txBox="1">
            <a:spLocks noGrp="1"/>
          </p:cNvSpPr>
          <p:nvPr>
            <p:ph type="body" idx="1"/>
          </p:nvPr>
        </p:nvSpPr>
        <p:spPr>
          <a:xfrm>
            <a:off x="838200" y="1678352"/>
            <a:ext cx="10515600" cy="4878000"/>
          </a:xfrm>
          <a:prstGeom prst="rect">
            <a:avLst/>
          </a:prstGeom>
          <a:noFill/>
          <a:ln>
            <a:noFill/>
          </a:ln>
        </p:spPr>
        <p:txBody>
          <a:bodyPr spcFirstLastPara="1" wrap="square" lIns="91425" tIns="45700" rIns="91425" bIns="45700" anchor="t" anchorCtr="0">
            <a:noAutofit/>
          </a:bodyPr>
          <a:lstStyle/>
          <a:p>
            <a:pPr marL="457200" lvl="0" indent="-387350" algn="just" rtl="0">
              <a:lnSpc>
                <a:spcPct val="115000"/>
              </a:lnSpc>
              <a:spcBef>
                <a:spcPts val="0"/>
              </a:spcBef>
              <a:spcAft>
                <a:spcPts val="0"/>
              </a:spcAft>
              <a:buSzPts val="2500"/>
              <a:buAutoNum type="arabicPeriod"/>
            </a:pPr>
            <a:r>
              <a:rPr lang="en-US" sz="2500" dirty="0"/>
              <a:t>How to maintain the estimate of expected rewards for each action?</a:t>
            </a:r>
            <a:endParaRPr sz="2500" dirty="0"/>
          </a:p>
          <a:p>
            <a:pPr marL="914400" lvl="1" indent="-228600" algn="just" rtl="0">
              <a:lnSpc>
                <a:spcPct val="115000"/>
              </a:lnSpc>
              <a:spcBef>
                <a:spcPts val="0"/>
              </a:spcBef>
              <a:spcAft>
                <a:spcPts val="0"/>
              </a:spcAft>
              <a:buClr>
                <a:srgbClr val="7F6000"/>
              </a:buClr>
              <a:buSzPts val="2500"/>
              <a:buNone/>
            </a:pPr>
            <a:r>
              <a:rPr lang="en-US" sz="2500" dirty="0">
                <a:solidFill>
                  <a:srgbClr val="7F6000"/>
                </a:solidFill>
              </a:rPr>
              <a:t>Average the rewards actually received !!!</a:t>
            </a:r>
            <a:endParaRPr sz="2500" dirty="0">
              <a:solidFill>
                <a:srgbClr val="7F6000"/>
              </a:solidFill>
            </a:endParaRPr>
          </a:p>
          <a:p>
            <a:pPr marL="914400" lvl="0" indent="0" algn="just" rtl="0">
              <a:lnSpc>
                <a:spcPct val="115000"/>
              </a:lnSpc>
              <a:spcBef>
                <a:spcPts val="0"/>
              </a:spcBef>
              <a:spcAft>
                <a:spcPts val="0"/>
              </a:spcAft>
              <a:buSzPts val="2800"/>
              <a:buNone/>
            </a:pPr>
            <a:endParaRPr sz="2500" dirty="0">
              <a:solidFill>
                <a:srgbClr val="7F6000"/>
              </a:solidFill>
            </a:endParaRPr>
          </a:p>
          <a:p>
            <a:pPr marL="914400" lvl="0" indent="0" algn="just" rtl="0">
              <a:lnSpc>
                <a:spcPct val="115000"/>
              </a:lnSpc>
              <a:spcBef>
                <a:spcPts val="0"/>
              </a:spcBef>
              <a:spcAft>
                <a:spcPts val="0"/>
              </a:spcAft>
              <a:buSzPts val="2800"/>
              <a:buNone/>
            </a:pPr>
            <a:endParaRPr sz="2500" dirty="0">
              <a:solidFill>
                <a:srgbClr val="7F6000"/>
              </a:solidFill>
            </a:endParaRPr>
          </a:p>
          <a:p>
            <a:pPr marL="914400" lvl="0" indent="0" algn="just" rtl="0">
              <a:lnSpc>
                <a:spcPct val="115000"/>
              </a:lnSpc>
              <a:spcBef>
                <a:spcPts val="0"/>
              </a:spcBef>
              <a:spcAft>
                <a:spcPts val="0"/>
              </a:spcAft>
              <a:buSzPts val="2800"/>
              <a:buNone/>
            </a:pPr>
            <a:endParaRPr sz="2500" dirty="0">
              <a:solidFill>
                <a:srgbClr val="7F6000"/>
              </a:solidFill>
            </a:endParaRPr>
          </a:p>
          <a:p>
            <a:pPr marL="0" lvl="0" indent="0" algn="just" rtl="0">
              <a:lnSpc>
                <a:spcPct val="115000"/>
              </a:lnSpc>
              <a:spcBef>
                <a:spcPts val="0"/>
              </a:spcBef>
              <a:spcAft>
                <a:spcPts val="0"/>
              </a:spcAft>
              <a:buSzPts val="2800"/>
              <a:buNone/>
            </a:pPr>
            <a:endParaRPr sz="2500" dirty="0"/>
          </a:p>
          <a:p>
            <a:pPr marL="0" lvl="0" indent="0" algn="just" rtl="0">
              <a:lnSpc>
                <a:spcPct val="115000"/>
              </a:lnSpc>
              <a:spcBef>
                <a:spcPts val="0"/>
              </a:spcBef>
              <a:spcAft>
                <a:spcPts val="0"/>
              </a:spcAft>
              <a:buSzPts val="2800"/>
              <a:buNone/>
            </a:pPr>
            <a:endParaRPr sz="2500" dirty="0"/>
          </a:p>
          <a:p>
            <a:pPr marL="457200" lvl="0" indent="0" algn="just" rtl="0">
              <a:lnSpc>
                <a:spcPct val="115000"/>
              </a:lnSpc>
              <a:spcBef>
                <a:spcPts val="0"/>
              </a:spcBef>
              <a:spcAft>
                <a:spcPts val="0"/>
              </a:spcAft>
              <a:buSzPts val="2800"/>
              <a:buNone/>
            </a:pPr>
            <a:endParaRPr sz="2500" dirty="0"/>
          </a:p>
          <a:p>
            <a:pPr marL="457200" lvl="0" indent="-387350" algn="just" rtl="0">
              <a:lnSpc>
                <a:spcPct val="115000"/>
              </a:lnSpc>
              <a:spcBef>
                <a:spcPts val="0"/>
              </a:spcBef>
              <a:spcAft>
                <a:spcPts val="0"/>
              </a:spcAft>
              <a:buSzPts val="2500"/>
              <a:buAutoNum type="arabicPeriod"/>
            </a:pPr>
            <a:r>
              <a:rPr lang="en-US" sz="2500" dirty="0"/>
              <a:t>How to use the estimate in selecting the right action?</a:t>
            </a:r>
            <a:endParaRPr sz="2500" dirty="0"/>
          </a:p>
          <a:p>
            <a:pPr marL="457200" lvl="0" indent="457200" algn="just" rtl="0">
              <a:lnSpc>
                <a:spcPct val="115000"/>
              </a:lnSpc>
              <a:spcBef>
                <a:spcPts val="0"/>
              </a:spcBef>
              <a:spcAft>
                <a:spcPts val="0"/>
              </a:spcAft>
              <a:buSzPts val="2800"/>
              <a:buNone/>
            </a:pPr>
            <a:r>
              <a:rPr lang="en-US" sz="2500" u="sng" dirty="0">
                <a:solidFill>
                  <a:srgbClr val="7F6000"/>
                </a:solidFill>
              </a:rPr>
              <a:t>Greedy Action Selection</a:t>
            </a:r>
            <a:endParaRPr sz="2500" u="sng" dirty="0">
              <a:solidFill>
                <a:srgbClr val="7F6000"/>
              </a:solidFill>
            </a:endParaRPr>
          </a:p>
        </p:txBody>
      </p:sp>
      <p:pic>
        <p:nvPicPr>
          <p:cNvPr id="271" name="Google Shape;271;g24a90fbe9f0_0_116">
            <a:extLst>
              <a:ext uri="{FF2B5EF4-FFF2-40B4-BE49-F238E27FC236}">
                <a16:creationId xmlns:a16="http://schemas.microsoft.com/office/drawing/2014/main" id="{7A56B4D8-4362-F9DE-1475-FE17D53E33AA}"/>
              </a:ext>
            </a:extLst>
          </p:cNvPr>
          <p:cNvPicPr preferRelativeResize="0"/>
          <p:nvPr/>
        </p:nvPicPr>
        <p:blipFill rotWithShape="1">
          <a:blip r:embed="rId3">
            <a:alphaModFix/>
          </a:blip>
          <a:srcRect/>
          <a:stretch/>
        </p:blipFill>
        <p:spPr>
          <a:xfrm>
            <a:off x="1642700" y="2665950"/>
            <a:ext cx="7660876" cy="1160325"/>
          </a:xfrm>
          <a:prstGeom prst="rect">
            <a:avLst/>
          </a:prstGeom>
          <a:noFill/>
          <a:ln>
            <a:noFill/>
          </a:ln>
        </p:spPr>
      </p:pic>
      <p:pic>
        <p:nvPicPr>
          <p:cNvPr id="272" name="Google Shape;272;g24a90fbe9f0_0_116">
            <a:extLst>
              <a:ext uri="{FF2B5EF4-FFF2-40B4-BE49-F238E27FC236}">
                <a16:creationId xmlns:a16="http://schemas.microsoft.com/office/drawing/2014/main" id="{34104E95-78C7-06DF-65E4-DD8CE7FE970A}"/>
              </a:ext>
            </a:extLst>
          </p:cNvPr>
          <p:cNvPicPr preferRelativeResize="0"/>
          <p:nvPr/>
        </p:nvPicPr>
        <p:blipFill rotWithShape="1">
          <a:blip r:embed="rId4">
            <a:alphaModFix/>
          </a:blip>
          <a:srcRect/>
          <a:stretch/>
        </p:blipFill>
        <p:spPr>
          <a:xfrm>
            <a:off x="2882600" y="3738025"/>
            <a:ext cx="3184500" cy="1299225"/>
          </a:xfrm>
          <a:prstGeom prst="rect">
            <a:avLst/>
          </a:prstGeom>
          <a:noFill/>
          <a:ln>
            <a:noFill/>
          </a:ln>
        </p:spPr>
      </p:pic>
      <p:pic>
        <p:nvPicPr>
          <p:cNvPr id="273" name="Google Shape;273;g24a90fbe9f0_0_116">
            <a:extLst>
              <a:ext uri="{FF2B5EF4-FFF2-40B4-BE49-F238E27FC236}">
                <a16:creationId xmlns:a16="http://schemas.microsoft.com/office/drawing/2014/main" id="{2C151230-0184-14C9-5EB4-9EC9FDCD6D10}"/>
              </a:ext>
            </a:extLst>
          </p:cNvPr>
          <p:cNvPicPr preferRelativeResize="0"/>
          <p:nvPr/>
        </p:nvPicPr>
        <p:blipFill rotWithShape="1">
          <a:blip r:embed="rId5">
            <a:alphaModFix/>
          </a:blip>
          <a:srcRect/>
          <a:stretch/>
        </p:blipFill>
        <p:spPr>
          <a:xfrm>
            <a:off x="5309625" y="5570847"/>
            <a:ext cx="3484026" cy="914175"/>
          </a:xfrm>
          <a:prstGeom prst="rect">
            <a:avLst/>
          </a:prstGeom>
          <a:noFill/>
          <a:ln>
            <a:noFill/>
          </a:ln>
        </p:spPr>
      </p:pic>
      <p:pic>
        <p:nvPicPr>
          <p:cNvPr id="3" name="Picture 2">
            <a:extLst>
              <a:ext uri="{FF2B5EF4-FFF2-40B4-BE49-F238E27FC236}">
                <a16:creationId xmlns:a16="http://schemas.microsoft.com/office/drawing/2014/main" id="{67797BC9-D8AE-C333-CFA5-88B0235DBCD6}"/>
              </a:ext>
            </a:extLst>
          </p:cNvPr>
          <p:cNvPicPr>
            <a:picLocks noChangeAspect="1"/>
          </p:cNvPicPr>
          <p:nvPr/>
        </p:nvPicPr>
        <p:blipFill>
          <a:blip r:embed="rId6"/>
          <a:stretch>
            <a:fillRect/>
          </a:stretch>
        </p:blipFill>
        <p:spPr>
          <a:xfrm>
            <a:off x="8457241" y="791822"/>
            <a:ext cx="3326306" cy="3034454"/>
          </a:xfrm>
          <a:prstGeom prst="rect">
            <a:avLst/>
          </a:prstGeom>
        </p:spPr>
      </p:pic>
    </p:spTree>
    <p:extLst>
      <p:ext uri="{BB962C8B-B14F-4D97-AF65-F5344CB8AC3E}">
        <p14:creationId xmlns:p14="http://schemas.microsoft.com/office/powerpoint/2010/main" val="4126059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24a90fbe9f0_0_104"/>
          <p:cNvSpPr txBox="1">
            <a:spLocks noGrp="1"/>
          </p:cNvSpPr>
          <p:nvPr>
            <p:ph type="title"/>
          </p:nvPr>
        </p:nvSpPr>
        <p:spPr>
          <a:xfrm>
            <a:off x="838200" y="365125"/>
            <a:ext cx="10515600" cy="1246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K-armed Bandit Problem</a:t>
            </a:r>
            <a:endParaRPr/>
          </a:p>
        </p:txBody>
      </p:sp>
      <p:sp>
        <p:nvSpPr>
          <p:cNvPr id="279" name="Google Shape;279;g24a90fbe9f0_0_10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14</a:t>
            </a:fld>
            <a:endParaRPr/>
          </a:p>
        </p:txBody>
      </p:sp>
      <p:sp>
        <p:nvSpPr>
          <p:cNvPr id="280" name="Google Shape;280;g24a90fbe9f0_0_104"/>
          <p:cNvSpPr txBox="1">
            <a:spLocks noGrp="1"/>
          </p:cNvSpPr>
          <p:nvPr>
            <p:ph type="body" idx="1"/>
          </p:nvPr>
        </p:nvSpPr>
        <p:spPr>
          <a:xfrm>
            <a:off x="838200" y="1894114"/>
            <a:ext cx="10515600" cy="41802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SzPts val="2800"/>
              <a:buNone/>
            </a:pPr>
            <a:endParaRPr sz="2100"/>
          </a:p>
          <a:p>
            <a:pPr marL="457200" lvl="0" indent="0" algn="just" rtl="0">
              <a:lnSpc>
                <a:spcPct val="115000"/>
              </a:lnSpc>
              <a:spcBef>
                <a:spcPts val="0"/>
              </a:spcBef>
              <a:spcAft>
                <a:spcPts val="0"/>
              </a:spcAft>
              <a:buSzPts val="2800"/>
              <a:buNone/>
            </a:pPr>
            <a:endParaRPr sz="2100"/>
          </a:p>
        </p:txBody>
      </p:sp>
      <p:sp>
        <p:nvSpPr>
          <p:cNvPr id="281" name="Google Shape;281;g24a90fbe9f0_0_104"/>
          <p:cNvSpPr txBox="1">
            <a:spLocks noGrp="1"/>
          </p:cNvSpPr>
          <p:nvPr>
            <p:ph type="body" idx="1"/>
          </p:nvPr>
        </p:nvSpPr>
        <p:spPr>
          <a:xfrm>
            <a:off x="838200" y="1678352"/>
            <a:ext cx="10515600" cy="48780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SzPts val="2800"/>
              <a:buNone/>
            </a:pPr>
            <a:r>
              <a:rPr lang="en-US" sz="2500"/>
              <a:t>2.    How to use the estimate in selecting the right action?</a:t>
            </a:r>
            <a:endParaRPr sz="2500"/>
          </a:p>
          <a:p>
            <a:pPr marL="457200" lvl="0" indent="457200" algn="just" rtl="0">
              <a:lnSpc>
                <a:spcPct val="115000"/>
              </a:lnSpc>
              <a:spcBef>
                <a:spcPts val="0"/>
              </a:spcBef>
              <a:spcAft>
                <a:spcPts val="0"/>
              </a:spcAft>
              <a:buSzPts val="2800"/>
              <a:buNone/>
            </a:pPr>
            <a:r>
              <a:rPr lang="en-US" sz="2500" u="sng">
                <a:solidFill>
                  <a:srgbClr val="7F6000"/>
                </a:solidFill>
              </a:rPr>
              <a:t>Greedy Action Selection</a:t>
            </a:r>
            <a:endParaRPr sz="2500" u="sng">
              <a:solidFill>
                <a:srgbClr val="7F6000"/>
              </a:solidFill>
            </a:endParaRPr>
          </a:p>
          <a:p>
            <a:pPr marL="457200" lvl="0" indent="457200" algn="just" rtl="0">
              <a:lnSpc>
                <a:spcPct val="115000"/>
              </a:lnSpc>
              <a:spcBef>
                <a:spcPts val="0"/>
              </a:spcBef>
              <a:spcAft>
                <a:spcPts val="0"/>
              </a:spcAft>
              <a:buSzPts val="2800"/>
              <a:buNone/>
            </a:pPr>
            <a:endParaRPr sz="2500" u="sng">
              <a:solidFill>
                <a:srgbClr val="7F6000"/>
              </a:solidFill>
            </a:endParaRPr>
          </a:p>
          <a:p>
            <a:pPr marL="457200" lvl="0" indent="457200" algn="just" rtl="0">
              <a:lnSpc>
                <a:spcPct val="115000"/>
              </a:lnSpc>
              <a:spcBef>
                <a:spcPts val="0"/>
              </a:spcBef>
              <a:spcAft>
                <a:spcPts val="0"/>
              </a:spcAft>
              <a:buSzPts val="2800"/>
              <a:buNone/>
            </a:pPr>
            <a:endParaRPr sz="2500" u="sng">
              <a:solidFill>
                <a:srgbClr val="7F6000"/>
              </a:solidFill>
            </a:endParaRPr>
          </a:p>
          <a:p>
            <a:pPr marL="457200" lvl="0" indent="457200" algn="just" rtl="0">
              <a:lnSpc>
                <a:spcPct val="115000"/>
              </a:lnSpc>
              <a:spcBef>
                <a:spcPts val="0"/>
              </a:spcBef>
              <a:spcAft>
                <a:spcPts val="0"/>
              </a:spcAft>
              <a:buSzPts val="2800"/>
              <a:buNone/>
            </a:pPr>
            <a:endParaRPr sz="2500" u="sng">
              <a:solidFill>
                <a:srgbClr val="7F6000"/>
              </a:solidFill>
            </a:endParaRPr>
          </a:p>
          <a:p>
            <a:pPr marL="457200" lvl="0" indent="457200" algn="just" rtl="0">
              <a:lnSpc>
                <a:spcPct val="115000"/>
              </a:lnSpc>
              <a:spcBef>
                <a:spcPts val="0"/>
              </a:spcBef>
              <a:spcAft>
                <a:spcPts val="0"/>
              </a:spcAft>
              <a:buSzPts val="2800"/>
              <a:buNone/>
            </a:pPr>
            <a:endParaRPr sz="2500" u="sng">
              <a:solidFill>
                <a:srgbClr val="7F6000"/>
              </a:solidFill>
            </a:endParaRPr>
          </a:p>
          <a:p>
            <a:pPr marL="0" lvl="0" indent="0" algn="just" rtl="0">
              <a:lnSpc>
                <a:spcPct val="115000"/>
              </a:lnSpc>
              <a:spcBef>
                <a:spcPts val="0"/>
              </a:spcBef>
              <a:spcAft>
                <a:spcPts val="0"/>
              </a:spcAft>
              <a:buSzPts val="2800"/>
              <a:buNone/>
            </a:pPr>
            <a:r>
              <a:rPr lang="en-US" sz="2500"/>
              <a:t>3.    Exploration vs. Exploitation?</a:t>
            </a:r>
            <a:endParaRPr sz="2500"/>
          </a:p>
          <a:p>
            <a:pPr marL="0" lvl="0" indent="0" algn="just" rtl="0">
              <a:lnSpc>
                <a:spcPct val="115000"/>
              </a:lnSpc>
              <a:spcBef>
                <a:spcPts val="0"/>
              </a:spcBef>
              <a:spcAft>
                <a:spcPts val="0"/>
              </a:spcAft>
              <a:buSzPts val="2800"/>
              <a:buNone/>
            </a:pPr>
            <a:r>
              <a:rPr lang="en-US" sz="2500">
                <a:solidFill>
                  <a:srgbClr val="7F6000"/>
                </a:solidFill>
              </a:rPr>
              <a:t>	</a:t>
            </a:r>
            <a:r>
              <a:rPr lang="en-US" sz="2500" b="1" u="sng">
                <a:solidFill>
                  <a:srgbClr val="7F6000"/>
                </a:solidFill>
              </a:rPr>
              <a:t>ε-</a:t>
            </a:r>
            <a:r>
              <a:rPr lang="en-US" sz="2500" u="sng">
                <a:solidFill>
                  <a:srgbClr val="7F6000"/>
                </a:solidFill>
              </a:rPr>
              <a:t>Greedy Action Selection / near-greedy action selection</a:t>
            </a:r>
            <a:endParaRPr sz="2500" u="sng">
              <a:solidFill>
                <a:srgbClr val="7F6000"/>
              </a:solidFill>
            </a:endParaRPr>
          </a:p>
          <a:p>
            <a:pPr marL="914400" lvl="0" indent="0" algn="just" rtl="0">
              <a:lnSpc>
                <a:spcPct val="115000"/>
              </a:lnSpc>
              <a:spcBef>
                <a:spcPts val="0"/>
              </a:spcBef>
              <a:spcAft>
                <a:spcPts val="0"/>
              </a:spcAft>
              <a:buSzPts val="2800"/>
              <a:buNone/>
            </a:pPr>
            <a:r>
              <a:rPr lang="en-US" sz="1900"/>
              <a:t>Behave greedily most of the time; Once in a while, with small probability 𝛆 select randomly from among all the actions with equal probability, independently of the action-value estimates</a:t>
            </a:r>
            <a:r>
              <a:rPr lang="en-US" sz="2500">
                <a:solidFill>
                  <a:srgbClr val="7F6000"/>
                </a:solidFill>
              </a:rPr>
              <a:t>.</a:t>
            </a:r>
            <a:endParaRPr sz="2500">
              <a:solidFill>
                <a:srgbClr val="7F6000"/>
              </a:solidFill>
            </a:endParaRPr>
          </a:p>
          <a:p>
            <a:pPr marL="0" lvl="0" indent="0" algn="just" rtl="0">
              <a:lnSpc>
                <a:spcPct val="115000"/>
              </a:lnSpc>
              <a:spcBef>
                <a:spcPts val="0"/>
              </a:spcBef>
              <a:spcAft>
                <a:spcPts val="0"/>
              </a:spcAft>
              <a:buClr>
                <a:schemeClr val="dk1"/>
              </a:buClr>
              <a:buSzPts val="1100"/>
              <a:buFont typeface="Arial"/>
              <a:buNone/>
            </a:pPr>
            <a:endParaRPr sz="2500">
              <a:solidFill>
                <a:srgbClr val="7F6000"/>
              </a:solidFill>
            </a:endParaRPr>
          </a:p>
          <a:p>
            <a:pPr marL="0" lvl="0" indent="0" algn="just" rtl="0">
              <a:lnSpc>
                <a:spcPct val="115000"/>
              </a:lnSpc>
              <a:spcBef>
                <a:spcPts val="0"/>
              </a:spcBef>
              <a:spcAft>
                <a:spcPts val="0"/>
              </a:spcAft>
              <a:buSzPts val="2800"/>
              <a:buNone/>
            </a:pPr>
            <a:endParaRPr sz="2500" u="sng">
              <a:solidFill>
                <a:srgbClr val="7F6000"/>
              </a:solidFill>
            </a:endParaRPr>
          </a:p>
          <a:p>
            <a:pPr marL="0" lvl="0" indent="0" algn="just" rtl="0">
              <a:lnSpc>
                <a:spcPct val="115000"/>
              </a:lnSpc>
              <a:spcBef>
                <a:spcPts val="0"/>
              </a:spcBef>
              <a:spcAft>
                <a:spcPts val="0"/>
              </a:spcAft>
              <a:buSzPts val="2800"/>
              <a:buNone/>
            </a:pPr>
            <a:endParaRPr sz="2500" u="sng">
              <a:solidFill>
                <a:srgbClr val="FF0000"/>
              </a:solidFill>
            </a:endParaRPr>
          </a:p>
        </p:txBody>
      </p:sp>
      <p:pic>
        <p:nvPicPr>
          <p:cNvPr id="282" name="Google Shape;282;g24a90fbe9f0_0_104"/>
          <p:cNvPicPr preferRelativeResize="0"/>
          <p:nvPr/>
        </p:nvPicPr>
        <p:blipFill rotWithShape="1">
          <a:blip r:embed="rId3">
            <a:alphaModFix/>
          </a:blip>
          <a:srcRect/>
          <a:stretch/>
        </p:blipFill>
        <p:spPr>
          <a:xfrm>
            <a:off x="3009750" y="2719422"/>
            <a:ext cx="3484026" cy="914175"/>
          </a:xfrm>
          <a:prstGeom prst="rect">
            <a:avLst/>
          </a:prstGeom>
          <a:noFill/>
          <a:ln>
            <a:noFill/>
          </a:ln>
        </p:spPr>
      </p:pic>
      <p:sp>
        <p:nvSpPr>
          <p:cNvPr id="283" name="Google Shape;283;g24a90fbe9f0_0_104"/>
          <p:cNvSpPr txBox="1"/>
          <p:nvPr/>
        </p:nvSpPr>
        <p:spPr>
          <a:xfrm>
            <a:off x="1550575" y="3614388"/>
            <a:ext cx="10000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38761D"/>
                </a:solidFill>
                <a:latin typeface="Arial"/>
                <a:ea typeface="Arial"/>
                <a:cs typeface="Arial"/>
                <a:sym typeface="Arial"/>
              </a:rPr>
              <a:t>Actions which are inferior by the value estimate </a:t>
            </a:r>
            <a:r>
              <a:rPr lang="en-US" sz="1800" b="1" i="0" u="none" strike="noStrike" cap="none" dirty="0" err="1">
                <a:solidFill>
                  <a:srgbClr val="38761D"/>
                </a:solidFill>
                <a:latin typeface="Arial"/>
                <a:ea typeface="Arial"/>
                <a:cs typeface="Arial"/>
                <a:sym typeface="Arial"/>
              </a:rPr>
              <a:t>upto</a:t>
            </a:r>
            <a:r>
              <a:rPr lang="en-US" sz="1800" b="1" i="0" u="none" strike="noStrike" cap="none" dirty="0">
                <a:solidFill>
                  <a:srgbClr val="38761D"/>
                </a:solidFill>
                <a:latin typeface="Arial"/>
                <a:ea typeface="Arial"/>
                <a:cs typeface="Arial"/>
                <a:sym typeface="Arial"/>
              </a:rPr>
              <a:t> time t, could be indeed better than the greedy action at t !!! </a:t>
            </a:r>
            <a:endParaRPr sz="1800" b="1" i="0" u="none" strike="noStrike" cap="none" dirty="0">
              <a:solidFill>
                <a:srgbClr val="38761D"/>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24a90fbe9f0_0_183"/>
          <p:cNvSpPr txBox="1">
            <a:spLocks noGrp="1"/>
          </p:cNvSpPr>
          <p:nvPr>
            <p:ph type="title"/>
          </p:nvPr>
        </p:nvSpPr>
        <p:spPr>
          <a:xfrm>
            <a:off x="838200" y="365125"/>
            <a:ext cx="10515600" cy="1246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000"/>
              <a:buNone/>
            </a:pPr>
            <a:r>
              <a:rPr lang="en-US"/>
              <a:t>K-armed Bandit Problem</a:t>
            </a:r>
          </a:p>
        </p:txBody>
      </p:sp>
      <p:sp>
        <p:nvSpPr>
          <p:cNvPr id="290" name="Google Shape;290;g24a90fbe9f0_0_18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15</a:t>
            </a:fld>
            <a:endParaRPr/>
          </a:p>
        </p:txBody>
      </p:sp>
      <p:pic>
        <p:nvPicPr>
          <p:cNvPr id="291" name="Google Shape;291;g24a90fbe9f0_0_183"/>
          <p:cNvPicPr preferRelativeResize="0"/>
          <p:nvPr/>
        </p:nvPicPr>
        <p:blipFill rotWithShape="1">
          <a:blip r:embed="rId3">
            <a:alphaModFix/>
          </a:blip>
          <a:srcRect/>
          <a:stretch/>
        </p:blipFill>
        <p:spPr>
          <a:xfrm>
            <a:off x="1987463" y="1627417"/>
            <a:ext cx="9604248" cy="4440225"/>
          </a:xfrm>
          <a:prstGeom prst="rect">
            <a:avLst/>
          </a:prstGeom>
          <a:noFill/>
          <a:ln>
            <a:noFill/>
          </a:ln>
        </p:spPr>
      </p:pic>
      <p:sp>
        <p:nvSpPr>
          <p:cNvPr id="3" name="TextBox 2">
            <a:extLst>
              <a:ext uri="{FF2B5EF4-FFF2-40B4-BE49-F238E27FC236}">
                <a16:creationId xmlns:a16="http://schemas.microsoft.com/office/drawing/2014/main" id="{EF7924C5-A77A-1B45-E7E7-6F885F897B11}"/>
              </a:ext>
            </a:extLst>
          </p:cNvPr>
          <p:cNvSpPr txBox="1"/>
          <p:nvPr/>
        </p:nvSpPr>
        <p:spPr>
          <a:xfrm>
            <a:off x="1323712" y="5709379"/>
            <a:ext cx="1775564" cy="307777"/>
          </a:xfrm>
          <a:prstGeom prst="rect">
            <a:avLst/>
          </a:prstGeom>
          <a:noFill/>
        </p:spPr>
        <p:txBody>
          <a:bodyPr wrap="square">
            <a:spAutoFit/>
          </a:bodyPr>
          <a:lstStyle/>
          <a:p>
            <a:r>
              <a:rPr lang="en-US" dirty="0"/>
              <a:t>Estimated Value</a:t>
            </a:r>
          </a:p>
        </p:txBody>
      </p:sp>
      <p:sp>
        <p:nvSpPr>
          <p:cNvPr id="5" name="TextBox 4">
            <a:extLst>
              <a:ext uri="{FF2B5EF4-FFF2-40B4-BE49-F238E27FC236}">
                <a16:creationId xmlns:a16="http://schemas.microsoft.com/office/drawing/2014/main" id="{BDCDEE45-2B53-D617-4969-2D2D7C4D781C}"/>
              </a:ext>
            </a:extLst>
          </p:cNvPr>
          <p:cNvSpPr txBox="1"/>
          <p:nvPr/>
        </p:nvSpPr>
        <p:spPr>
          <a:xfrm>
            <a:off x="737899" y="5374419"/>
            <a:ext cx="1913351" cy="307777"/>
          </a:xfrm>
          <a:prstGeom prst="rect">
            <a:avLst/>
          </a:prstGeom>
          <a:noFill/>
        </p:spPr>
        <p:txBody>
          <a:bodyPr wrap="square">
            <a:spAutoFit/>
          </a:bodyPr>
          <a:lstStyle/>
          <a:p>
            <a:r>
              <a:rPr lang="en-US" dirty="0"/>
              <a:t>True expected reward</a:t>
            </a:r>
          </a:p>
        </p:txBody>
      </p:sp>
      <p:sp>
        <p:nvSpPr>
          <p:cNvPr id="9" name="TextBox 8">
            <a:extLst>
              <a:ext uri="{FF2B5EF4-FFF2-40B4-BE49-F238E27FC236}">
                <a16:creationId xmlns:a16="http://schemas.microsoft.com/office/drawing/2014/main" id="{E6BEBCF6-BCF3-FB03-657F-82DAE210E58E}"/>
              </a:ext>
            </a:extLst>
          </p:cNvPr>
          <p:cNvSpPr txBox="1"/>
          <p:nvPr/>
        </p:nvSpPr>
        <p:spPr>
          <a:xfrm>
            <a:off x="101600" y="4800713"/>
            <a:ext cx="2844800" cy="523220"/>
          </a:xfrm>
          <a:prstGeom prst="rect">
            <a:avLst/>
          </a:prstGeom>
          <a:noFill/>
        </p:spPr>
        <p:txBody>
          <a:bodyPr wrap="square">
            <a:spAutoFit/>
          </a:bodyPr>
          <a:lstStyle/>
          <a:p>
            <a:r>
              <a:rPr lang="en-US" dirty="0"/>
              <a:t>Number of times action was chosen from time step 1 to t (11)</a:t>
            </a:r>
          </a:p>
        </p:txBody>
      </p:sp>
      <p:sp>
        <p:nvSpPr>
          <p:cNvPr id="10" name="TextBox 9">
            <a:extLst>
              <a:ext uri="{FF2B5EF4-FFF2-40B4-BE49-F238E27FC236}">
                <a16:creationId xmlns:a16="http://schemas.microsoft.com/office/drawing/2014/main" id="{55CE795E-3047-12B0-4079-C0AE9FD91867}"/>
              </a:ext>
            </a:extLst>
          </p:cNvPr>
          <p:cNvSpPr txBox="1"/>
          <p:nvPr/>
        </p:nvSpPr>
        <p:spPr>
          <a:xfrm>
            <a:off x="1323712" y="4596338"/>
            <a:ext cx="1637906" cy="307777"/>
          </a:xfrm>
          <a:prstGeom prst="rect">
            <a:avLst/>
          </a:prstGeom>
          <a:noFill/>
        </p:spPr>
        <p:txBody>
          <a:bodyPr wrap="square">
            <a:spAutoFit/>
          </a:bodyPr>
          <a:lstStyle/>
          <a:p>
            <a:r>
              <a:rPr lang="en-US" dirty="0"/>
              <a:t>Rewards received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24a90fbe9f0_0_159"/>
          <p:cNvSpPr txBox="1">
            <a:spLocks noGrp="1"/>
          </p:cNvSpPr>
          <p:nvPr>
            <p:ph type="title"/>
          </p:nvPr>
        </p:nvSpPr>
        <p:spPr>
          <a:xfrm>
            <a:off x="838200" y="365125"/>
            <a:ext cx="10515600" cy="1246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000"/>
              <a:buNone/>
            </a:pPr>
            <a:r>
              <a:rPr lang="en-US"/>
              <a:t>K-armed Bandit Problem</a:t>
            </a:r>
            <a:endParaRPr/>
          </a:p>
        </p:txBody>
      </p:sp>
      <p:sp>
        <p:nvSpPr>
          <p:cNvPr id="298" name="Google Shape;298;g24a90fbe9f0_0_15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16</a:t>
            </a:fld>
            <a:endParaRPr/>
          </a:p>
        </p:txBody>
      </p:sp>
      <p:pic>
        <p:nvPicPr>
          <p:cNvPr id="299" name="Google Shape;299;g24a90fbe9f0_0_159"/>
          <p:cNvPicPr preferRelativeResize="0"/>
          <p:nvPr/>
        </p:nvPicPr>
        <p:blipFill rotWithShape="1">
          <a:blip r:embed="rId3">
            <a:alphaModFix/>
          </a:blip>
          <a:srcRect/>
          <a:stretch/>
        </p:blipFill>
        <p:spPr>
          <a:xfrm>
            <a:off x="1371600" y="1763725"/>
            <a:ext cx="9604248" cy="4440225"/>
          </a:xfrm>
          <a:prstGeom prst="rect">
            <a:avLst/>
          </a:prstGeom>
          <a:noFill/>
          <a:ln>
            <a:noFill/>
          </a:ln>
        </p:spPr>
      </p:pic>
      <p:sp>
        <p:nvSpPr>
          <p:cNvPr id="300" name="Google Shape;300;g24a90fbe9f0_0_159"/>
          <p:cNvSpPr/>
          <p:nvPr/>
        </p:nvSpPr>
        <p:spPr>
          <a:xfrm>
            <a:off x="1654625" y="1799775"/>
            <a:ext cx="2225400" cy="4702500"/>
          </a:xfrm>
          <a:prstGeom prst="roundRect">
            <a:avLst>
              <a:gd name="adj" fmla="val 16667"/>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g24a90fbe9f0_0_159"/>
          <p:cNvSpPr txBox="1"/>
          <p:nvPr/>
        </p:nvSpPr>
        <p:spPr>
          <a:xfrm>
            <a:off x="1744125" y="1134525"/>
            <a:ext cx="2341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highlight>
                  <a:srgbClr val="FFF2CC"/>
                </a:highlight>
                <a:latin typeface="Calibri"/>
                <a:ea typeface="Calibri"/>
                <a:cs typeface="Calibri"/>
                <a:sym typeface="Calibri"/>
              </a:rPr>
              <a:t>Greedy Action</a:t>
            </a:r>
            <a:endParaRPr sz="2800" b="0" i="0" u="none" strike="noStrike" cap="none">
              <a:solidFill>
                <a:srgbClr val="000000"/>
              </a:solidFill>
              <a:highlight>
                <a:srgbClr val="FFF2CC"/>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24a90fbe9f0_0_192"/>
          <p:cNvSpPr txBox="1">
            <a:spLocks noGrp="1"/>
          </p:cNvSpPr>
          <p:nvPr>
            <p:ph type="title"/>
          </p:nvPr>
        </p:nvSpPr>
        <p:spPr>
          <a:xfrm>
            <a:off x="838200" y="365125"/>
            <a:ext cx="10515600" cy="1246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000"/>
              <a:buNone/>
            </a:pPr>
            <a:r>
              <a:rPr lang="en-US"/>
              <a:t>K-armed Bandit Problem</a:t>
            </a:r>
            <a:endParaRPr/>
          </a:p>
        </p:txBody>
      </p:sp>
      <p:sp>
        <p:nvSpPr>
          <p:cNvPr id="308" name="Google Shape;308;g24a90fbe9f0_0_19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17</a:t>
            </a:fld>
            <a:endParaRPr/>
          </a:p>
        </p:txBody>
      </p:sp>
      <p:pic>
        <p:nvPicPr>
          <p:cNvPr id="309" name="Google Shape;309;g24a90fbe9f0_0_192"/>
          <p:cNvPicPr preferRelativeResize="0"/>
          <p:nvPr/>
        </p:nvPicPr>
        <p:blipFill rotWithShape="1">
          <a:blip r:embed="rId3">
            <a:alphaModFix/>
          </a:blip>
          <a:srcRect/>
          <a:stretch/>
        </p:blipFill>
        <p:spPr>
          <a:xfrm>
            <a:off x="1371600" y="1763725"/>
            <a:ext cx="9604248" cy="4440225"/>
          </a:xfrm>
          <a:prstGeom prst="rect">
            <a:avLst/>
          </a:prstGeom>
          <a:noFill/>
          <a:ln>
            <a:noFill/>
          </a:ln>
        </p:spPr>
      </p:pic>
      <p:sp>
        <p:nvSpPr>
          <p:cNvPr id="310" name="Google Shape;310;g24a90fbe9f0_0_192"/>
          <p:cNvSpPr/>
          <p:nvPr/>
        </p:nvSpPr>
        <p:spPr>
          <a:xfrm>
            <a:off x="8588825" y="1799775"/>
            <a:ext cx="2225400" cy="4702500"/>
          </a:xfrm>
          <a:prstGeom prst="roundRect">
            <a:avLst>
              <a:gd name="adj" fmla="val 16667"/>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g24a90fbe9f0_0_192"/>
          <p:cNvSpPr txBox="1"/>
          <p:nvPr/>
        </p:nvSpPr>
        <p:spPr>
          <a:xfrm>
            <a:off x="8409900" y="976350"/>
            <a:ext cx="27432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highlight>
                  <a:srgbClr val="FFF2CC"/>
                </a:highlight>
                <a:latin typeface="Calibri"/>
                <a:ea typeface="Calibri"/>
                <a:cs typeface="Calibri"/>
                <a:sym typeface="Calibri"/>
              </a:rPr>
              <a:t>Action to Explore</a:t>
            </a:r>
            <a:endParaRPr sz="2800" b="0" i="0" u="none" strike="noStrike" cap="none">
              <a:solidFill>
                <a:srgbClr val="000000"/>
              </a:solidFill>
              <a:highlight>
                <a:srgbClr val="FFF2CC"/>
              </a:highlight>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24a90fbe9f0_0_143"/>
          <p:cNvSpPr txBox="1">
            <a:spLocks noGrp="1"/>
          </p:cNvSpPr>
          <p:nvPr>
            <p:ph type="title"/>
          </p:nvPr>
        </p:nvSpPr>
        <p:spPr>
          <a:xfrm>
            <a:off x="838200" y="365125"/>
            <a:ext cx="10515600" cy="1246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K-armed Bandit Problem</a:t>
            </a:r>
            <a:endParaRPr/>
          </a:p>
        </p:txBody>
      </p:sp>
      <p:sp>
        <p:nvSpPr>
          <p:cNvPr id="317" name="Google Shape;317;g24a90fbe9f0_0_14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18</a:t>
            </a:fld>
            <a:endParaRPr/>
          </a:p>
        </p:txBody>
      </p:sp>
      <p:sp>
        <p:nvSpPr>
          <p:cNvPr id="318" name="Google Shape;318;g24a90fbe9f0_0_143"/>
          <p:cNvSpPr txBox="1">
            <a:spLocks noGrp="1"/>
          </p:cNvSpPr>
          <p:nvPr>
            <p:ph type="body" idx="1"/>
          </p:nvPr>
        </p:nvSpPr>
        <p:spPr>
          <a:xfrm>
            <a:off x="838200" y="1894114"/>
            <a:ext cx="10515600" cy="41802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SzPts val="2800"/>
              <a:buNone/>
            </a:pPr>
            <a:endParaRPr sz="2100"/>
          </a:p>
          <a:p>
            <a:pPr marL="457200" lvl="0" indent="0" algn="just" rtl="0">
              <a:lnSpc>
                <a:spcPct val="115000"/>
              </a:lnSpc>
              <a:spcBef>
                <a:spcPts val="0"/>
              </a:spcBef>
              <a:spcAft>
                <a:spcPts val="0"/>
              </a:spcAft>
              <a:buSzPts val="2800"/>
              <a:buNone/>
            </a:pPr>
            <a:endParaRPr sz="2100"/>
          </a:p>
        </p:txBody>
      </p:sp>
      <p:sp>
        <p:nvSpPr>
          <p:cNvPr id="319" name="Google Shape;319;g24a90fbe9f0_0_143"/>
          <p:cNvSpPr txBox="1">
            <a:spLocks noGrp="1"/>
          </p:cNvSpPr>
          <p:nvPr>
            <p:ph type="body" idx="1"/>
          </p:nvPr>
        </p:nvSpPr>
        <p:spPr>
          <a:xfrm>
            <a:off x="838200" y="1678352"/>
            <a:ext cx="10515600" cy="48780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SzPts val="2800"/>
              <a:buNone/>
            </a:pPr>
            <a:r>
              <a:rPr lang="en-US" sz="2500" u="sng" dirty="0">
                <a:solidFill>
                  <a:srgbClr val="7F6000"/>
                </a:solidFill>
              </a:rPr>
              <a:t>	</a:t>
            </a:r>
            <a:r>
              <a:rPr lang="en-US" sz="2500" dirty="0">
                <a:solidFill>
                  <a:srgbClr val="7F6000"/>
                </a:solidFill>
              </a:rPr>
              <a:t>	</a:t>
            </a:r>
            <a:r>
              <a:rPr lang="en-US" sz="2500" b="1" u="sng" dirty="0">
                <a:solidFill>
                  <a:srgbClr val="7F6000"/>
                </a:solidFill>
              </a:rPr>
              <a:t>ε-</a:t>
            </a:r>
            <a:r>
              <a:rPr lang="en-US" sz="2500" u="sng" dirty="0">
                <a:solidFill>
                  <a:srgbClr val="7F6000"/>
                </a:solidFill>
              </a:rPr>
              <a:t>Greedy Action Selection / near-greedy action selection</a:t>
            </a:r>
            <a:endParaRPr sz="2500" u="sng" dirty="0">
              <a:solidFill>
                <a:srgbClr val="7F6000"/>
              </a:solidFill>
            </a:endParaRPr>
          </a:p>
          <a:p>
            <a:pPr marL="914400" lvl="0" indent="0" algn="just" rtl="0">
              <a:lnSpc>
                <a:spcPct val="115000"/>
              </a:lnSpc>
              <a:spcBef>
                <a:spcPts val="0"/>
              </a:spcBef>
              <a:spcAft>
                <a:spcPts val="0"/>
              </a:spcAft>
              <a:buSzPts val="2800"/>
              <a:buNone/>
            </a:pPr>
            <a:endParaRPr sz="2500" u="sng" dirty="0">
              <a:solidFill>
                <a:srgbClr val="7F6000"/>
              </a:solidFill>
            </a:endParaRPr>
          </a:p>
          <a:p>
            <a:pPr marL="0" lvl="0" indent="0" algn="just" rtl="0">
              <a:lnSpc>
                <a:spcPct val="115000"/>
              </a:lnSpc>
              <a:spcBef>
                <a:spcPts val="0"/>
              </a:spcBef>
              <a:spcAft>
                <a:spcPts val="0"/>
              </a:spcAft>
              <a:buSzPts val="2800"/>
              <a:buNone/>
            </a:pPr>
            <a:endParaRPr sz="2500" u="sng" dirty="0">
              <a:solidFill>
                <a:srgbClr val="FF0000"/>
              </a:solidFill>
            </a:endParaRPr>
          </a:p>
        </p:txBody>
      </p:sp>
      <p:sp>
        <p:nvSpPr>
          <p:cNvPr id="320" name="Google Shape;320;g24a90fbe9f0_0_143"/>
          <p:cNvSpPr txBox="1"/>
          <p:nvPr/>
        </p:nvSpPr>
        <p:spPr>
          <a:xfrm>
            <a:off x="1852375" y="2551175"/>
            <a:ext cx="8877000" cy="2247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dirty="0">
                <a:solidFill>
                  <a:srgbClr val="0C343D"/>
                </a:solidFill>
                <a:latin typeface="Courier New"/>
                <a:ea typeface="Courier New"/>
                <a:cs typeface="Courier New"/>
                <a:sym typeface="Courier New"/>
              </a:rPr>
              <a:t>epsilon = 0.05 </a:t>
            </a:r>
            <a:r>
              <a:rPr lang="en-US" sz="2100" b="0" i="0" u="none" strike="noStrike" cap="none" dirty="0">
                <a:solidFill>
                  <a:srgbClr val="783F04"/>
                </a:solidFill>
                <a:latin typeface="Courier New"/>
                <a:ea typeface="Courier New"/>
                <a:cs typeface="Courier New"/>
                <a:sym typeface="Courier New"/>
              </a:rPr>
              <a:t>// small value to control exploration</a:t>
            </a:r>
            <a:endParaRPr sz="2100" b="0" i="0" u="none" strike="noStrike" cap="none" dirty="0">
              <a:solidFill>
                <a:srgbClr val="783F04"/>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100"/>
              <a:buFont typeface="Arial"/>
              <a:buNone/>
            </a:pPr>
            <a:r>
              <a:rPr lang="en-US" sz="2100" b="0" i="0" u="none" strike="noStrike" cap="none" dirty="0">
                <a:solidFill>
                  <a:srgbClr val="0C343D"/>
                </a:solidFill>
                <a:latin typeface="Courier New"/>
                <a:ea typeface="Courier New"/>
                <a:cs typeface="Courier New"/>
                <a:sym typeface="Courier New"/>
              </a:rPr>
              <a:t>def </a:t>
            </a:r>
            <a:r>
              <a:rPr lang="en-US" sz="2100" b="0" i="0" u="none" strike="noStrike" cap="none" dirty="0" err="1">
                <a:solidFill>
                  <a:srgbClr val="CC0000"/>
                </a:solidFill>
                <a:latin typeface="Courier New"/>
                <a:ea typeface="Courier New"/>
                <a:cs typeface="Courier New"/>
                <a:sym typeface="Courier New"/>
              </a:rPr>
              <a:t>get_action</a:t>
            </a:r>
            <a:r>
              <a:rPr lang="en-US" sz="2100" b="0" i="0" u="none" strike="noStrike" cap="none" dirty="0">
                <a:solidFill>
                  <a:srgbClr val="CC0000"/>
                </a:solidFill>
                <a:latin typeface="Courier New"/>
                <a:ea typeface="Courier New"/>
                <a:cs typeface="Courier New"/>
                <a:sym typeface="Courier New"/>
              </a:rPr>
              <a:t>()</a:t>
            </a:r>
            <a:r>
              <a:rPr lang="en-US" sz="2100" b="0" i="0" u="none" strike="noStrike" cap="none" dirty="0">
                <a:solidFill>
                  <a:srgbClr val="0C343D"/>
                </a:solidFill>
                <a:latin typeface="Courier New"/>
                <a:ea typeface="Courier New"/>
                <a:cs typeface="Courier New"/>
                <a:sym typeface="Courier New"/>
              </a:rPr>
              <a:t>:</a:t>
            </a:r>
            <a:endParaRPr sz="2100" b="0" i="0" u="none" strike="noStrike" cap="none" dirty="0">
              <a:solidFill>
                <a:srgbClr val="0C343D"/>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100"/>
              <a:buFont typeface="Arial"/>
              <a:buNone/>
            </a:pPr>
            <a:r>
              <a:rPr lang="en-US" sz="2100" b="0" i="0" u="none" strike="noStrike" cap="none" dirty="0">
                <a:solidFill>
                  <a:srgbClr val="0C343D"/>
                </a:solidFill>
                <a:latin typeface="Courier New"/>
                <a:ea typeface="Courier New"/>
                <a:cs typeface="Courier New"/>
                <a:sym typeface="Courier New"/>
              </a:rPr>
              <a:t>    if </a:t>
            </a:r>
            <a:r>
              <a:rPr lang="en-US" sz="2100" b="0" i="0" u="none" strike="noStrike" cap="none" dirty="0" err="1">
                <a:solidFill>
                  <a:srgbClr val="0C343D"/>
                </a:solidFill>
                <a:latin typeface="Courier New"/>
                <a:ea typeface="Courier New"/>
                <a:cs typeface="Courier New"/>
                <a:sym typeface="Courier New"/>
              </a:rPr>
              <a:t>random.random</a:t>
            </a:r>
            <a:r>
              <a:rPr lang="en-US" sz="2100" b="0" i="0" u="none" strike="noStrike" cap="none" dirty="0">
                <a:solidFill>
                  <a:srgbClr val="0C343D"/>
                </a:solidFill>
                <a:latin typeface="Courier New"/>
                <a:ea typeface="Courier New"/>
                <a:cs typeface="Courier New"/>
                <a:sym typeface="Courier New"/>
              </a:rPr>
              <a:t>() &gt; epsilon:</a:t>
            </a:r>
            <a:endParaRPr sz="2100" b="0" i="0" u="none" strike="noStrike" cap="none" dirty="0">
              <a:solidFill>
                <a:srgbClr val="0C343D"/>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100"/>
              <a:buFont typeface="Arial"/>
              <a:buNone/>
            </a:pPr>
            <a:r>
              <a:rPr lang="en-US" sz="2100" b="0" i="0" u="none" strike="noStrike" cap="none" dirty="0">
                <a:solidFill>
                  <a:srgbClr val="0C343D"/>
                </a:solidFill>
                <a:latin typeface="Courier New"/>
                <a:ea typeface="Courier New"/>
                <a:cs typeface="Courier New"/>
                <a:sym typeface="Courier New"/>
              </a:rPr>
              <a:t>        return </a:t>
            </a:r>
            <a:r>
              <a:rPr lang="en-US" sz="2100" b="0" i="0" u="none" strike="noStrike" cap="none" dirty="0" err="1">
                <a:solidFill>
                  <a:srgbClr val="980000"/>
                </a:solidFill>
                <a:latin typeface="Courier New"/>
                <a:ea typeface="Courier New"/>
                <a:cs typeface="Courier New"/>
                <a:sym typeface="Courier New"/>
              </a:rPr>
              <a:t>argmaxa</a:t>
            </a:r>
            <a:r>
              <a:rPr lang="en-US" sz="2100" b="0" i="0" u="none" strike="noStrike" cap="none" dirty="0">
                <a:solidFill>
                  <a:srgbClr val="980000"/>
                </a:solidFill>
                <a:latin typeface="Courier New"/>
                <a:ea typeface="Courier New"/>
                <a:cs typeface="Courier New"/>
                <a:sym typeface="Courier New"/>
              </a:rPr>
              <a:t>(Q(a))</a:t>
            </a:r>
            <a:endParaRPr sz="2100" b="0" i="0" u="none" strike="noStrike" cap="none" dirty="0">
              <a:solidFill>
                <a:srgbClr val="98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100"/>
              <a:buFont typeface="Arial"/>
              <a:buNone/>
            </a:pPr>
            <a:r>
              <a:rPr lang="en-US" sz="2100" b="0" i="0" u="none" strike="noStrike" cap="none" dirty="0">
                <a:solidFill>
                  <a:srgbClr val="0C343D"/>
                </a:solidFill>
                <a:latin typeface="Courier New"/>
                <a:ea typeface="Courier New"/>
                <a:cs typeface="Courier New"/>
                <a:sym typeface="Courier New"/>
              </a:rPr>
              <a:t>    else:</a:t>
            </a:r>
            <a:endParaRPr sz="2100" b="0" i="0" u="none" strike="noStrike" cap="none" dirty="0">
              <a:solidFill>
                <a:srgbClr val="0C343D"/>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100"/>
              <a:buFont typeface="Arial"/>
              <a:buNone/>
            </a:pPr>
            <a:r>
              <a:rPr lang="en-US" sz="2100" b="0" i="0" u="none" strike="noStrike" cap="none" dirty="0">
                <a:solidFill>
                  <a:srgbClr val="0C343D"/>
                </a:solidFill>
                <a:latin typeface="Courier New"/>
                <a:ea typeface="Courier New"/>
                <a:cs typeface="Courier New"/>
                <a:sym typeface="Courier New"/>
              </a:rPr>
              <a:t>        return </a:t>
            </a:r>
            <a:r>
              <a:rPr lang="en-US" sz="2100" b="0" i="0" u="none" strike="noStrike" cap="none" dirty="0" err="1">
                <a:solidFill>
                  <a:srgbClr val="980000"/>
                </a:solidFill>
                <a:latin typeface="Courier New"/>
                <a:ea typeface="Courier New"/>
                <a:cs typeface="Courier New"/>
                <a:sym typeface="Courier New"/>
              </a:rPr>
              <a:t>random.choice</a:t>
            </a:r>
            <a:r>
              <a:rPr lang="en-US" sz="2100" b="0" i="0" u="none" strike="noStrike" cap="none" dirty="0">
                <a:solidFill>
                  <a:srgbClr val="980000"/>
                </a:solidFill>
                <a:latin typeface="Courier New"/>
                <a:ea typeface="Courier New"/>
                <a:cs typeface="Courier New"/>
                <a:sym typeface="Courier New"/>
              </a:rPr>
              <a:t>(A)</a:t>
            </a:r>
            <a:endParaRPr sz="2100" b="0" i="0" u="none" strike="noStrike" cap="none" dirty="0">
              <a:solidFill>
                <a:srgbClr val="98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dirty="0">
              <a:solidFill>
                <a:srgbClr val="0C343D"/>
              </a:solidFill>
              <a:latin typeface="Arial"/>
              <a:ea typeface="Arial"/>
              <a:cs typeface="Arial"/>
              <a:sym typeface="Arial"/>
            </a:endParaRPr>
          </a:p>
        </p:txBody>
      </p:sp>
      <p:sp>
        <p:nvSpPr>
          <p:cNvPr id="321" name="Google Shape;321;g24a90fbe9f0_0_143"/>
          <p:cNvSpPr txBox="1"/>
          <p:nvPr/>
        </p:nvSpPr>
        <p:spPr>
          <a:xfrm>
            <a:off x="764425" y="4702450"/>
            <a:ext cx="11088900" cy="1108200"/>
          </a:xfrm>
          <a:prstGeom prst="rect">
            <a:avLst/>
          </a:prstGeom>
          <a:noFill/>
          <a:ln>
            <a:noFill/>
          </a:ln>
        </p:spPr>
        <p:txBody>
          <a:bodyPr spcFirstLastPara="1" wrap="square" lIns="91425" tIns="91425" rIns="91425" bIns="91425" anchor="t" anchorCtr="0">
            <a:spAutoFit/>
          </a:bodyPr>
          <a:lstStyle/>
          <a:p>
            <a:pPr marL="457200" marR="0" lvl="0" indent="-355600" algn="l" rtl="0">
              <a:lnSpc>
                <a:spcPct val="100000"/>
              </a:lnSpc>
              <a:spcBef>
                <a:spcPts val="0"/>
              </a:spcBef>
              <a:spcAft>
                <a:spcPts val="0"/>
              </a:spcAft>
              <a:buClr>
                <a:srgbClr val="38761D"/>
              </a:buClr>
              <a:buSzPts val="2000"/>
              <a:buFont typeface="Calibri"/>
              <a:buChar char="●"/>
            </a:pPr>
            <a:r>
              <a:rPr lang="en-US" sz="2000" b="1" i="0" u="none" strike="noStrike" cap="none">
                <a:solidFill>
                  <a:srgbClr val="38761D"/>
                </a:solidFill>
                <a:latin typeface="Calibri"/>
                <a:ea typeface="Calibri"/>
                <a:cs typeface="Calibri"/>
                <a:sym typeface="Calibri"/>
              </a:rPr>
              <a:t>In the limit as the number of steps increases, every action will be sampled by ε-greedy action selection an infinite number of times. This ensures that all the Qt (a) converge to q</a:t>
            </a:r>
            <a:r>
              <a:rPr lang="en-US" sz="2000" b="1" i="0" u="none" strike="noStrike" cap="none" baseline="-25000">
                <a:solidFill>
                  <a:srgbClr val="38761D"/>
                </a:solidFill>
                <a:latin typeface="Calibri"/>
                <a:ea typeface="Calibri"/>
                <a:cs typeface="Calibri"/>
                <a:sym typeface="Calibri"/>
              </a:rPr>
              <a:t>*</a:t>
            </a:r>
            <a:r>
              <a:rPr lang="en-US" sz="2000" b="1" i="0" u="none" strike="noStrike" cap="none">
                <a:solidFill>
                  <a:srgbClr val="38761D"/>
                </a:solidFill>
                <a:latin typeface="Calibri"/>
                <a:ea typeface="Calibri"/>
                <a:cs typeface="Calibri"/>
                <a:sym typeface="Calibri"/>
              </a:rPr>
              <a:t> (a).</a:t>
            </a:r>
            <a:endParaRPr sz="2000" b="1" i="0" u="none" strike="noStrike" cap="none">
              <a:solidFill>
                <a:srgbClr val="38761D"/>
              </a:solidFill>
              <a:latin typeface="Calibri"/>
              <a:ea typeface="Calibri"/>
              <a:cs typeface="Calibri"/>
              <a:sym typeface="Calibri"/>
            </a:endParaRPr>
          </a:p>
          <a:p>
            <a:pPr marL="457200" marR="0" lvl="0" indent="-355600" algn="l" rtl="0">
              <a:lnSpc>
                <a:spcPct val="100000"/>
              </a:lnSpc>
              <a:spcBef>
                <a:spcPts val="0"/>
              </a:spcBef>
              <a:spcAft>
                <a:spcPts val="0"/>
              </a:spcAft>
              <a:buClr>
                <a:srgbClr val="38761D"/>
              </a:buClr>
              <a:buSzPts val="2000"/>
              <a:buFont typeface="Calibri"/>
              <a:buChar char="●"/>
            </a:pPr>
            <a:r>
              <a:rPr lang="en-US" sz="2000" b="1" i="0" u="none" strike="noStrike" cap="none">
                <a:solidFill>
                  <a:srgbClr val="38761D"/>
                </a:solidFill>
                <a:latin typeface="Calibri"/>
                <a:ea typeface="Calibri"/>
                <a:cs typeface="Calibri"/>
                <a:sym typeface="Calibri"/>
              </a:rPr>
              <a:t>Easy to implement / optimize for epsilon / yields good results</a:t>
            </a:r>
            <a:endParaRPr sz="2000" b="1" i="0" u="none" strike="noStrike" cap="none">
              <a:solidFill>
                <a:srgbClr val="38761D"/>
              </a:solidFill>
              <a:latin typeface="Calibri"/>
              <a:ea typeface="Calibri"/>
              <a:cs typeface="Calibri"/>
              <a:sym typeface="Calibri"/>
            </a:endParaRPr>
          </a:p>
        </p:txBody>
      </p:sp>
      <p:sp>
        <p:nvSpPr>
          <p:cNvPr id="5" name="TextBox 4">
            <a:extLst>
              <a:ext uri="{FF2B5EF4-FFF2-40B4-BE49-F238E27FC236}">
                <a16:creationId xmlns:a16="http://schemas.microsoft.com/office/drawing/2014/main" id="{0490DD1B-5BD3-A1C8-AE77-04E120E69882}"/>
              </a:ext>
            </a:extLst>
          </p:cNvPr>
          <p:cNvSpPr txBox="1"/>
          <p:nvPr/>
        </p:nvSpPr>
        <p:spPr>
          <a:xfrm>
            <a:off x="6387254" y="3608711"/>
            <a:ext cx="1429173" cy="307777"/>
          </a:xfrm>
          <a:prstGeom prst="rect">
            <a:avLst/>
          </a:prstGeom>
          <a:noFill/>
        </p:spPr>
        <p:txBody>
          <a:bodyPr wrap="square">
            <a:spAutoFit/>
          </a:bodyPr>
          <a:lstStyle/>
          <a:p>
            <a:r>
              <a:rPr lang="en-US" dirty="0">
                <a:highlight>
                  <a:srgbClr val="FFFF00"/>
                </a:highlight>
              </a:rPr>
              <a:t># exploitation</a:t>
            </a:r>
          </a:p>
        </p:txBody>
      </p:sp>
      <p:sp>
        <p:nvSpPr>
          <p:cNvPr id="6" name="TextBox 5">
            <a:extLst>
              <a:ext uri="{FF2B5EF4-FFF2-40B4-BE49-F238E27FC236}">
                <a16:creationId xmlns:a16="http://schemas.microsoft.com/office/drawing/2014/main" id="{8BED0F4D-96BD-29D4-FE96-C2A0899D04AF}"/>
              </a:ext>
            </a:extLst>
          </p:cNvPr>
          <p:cNvSpPr txBox="1"/>
          <p:nvPr/>
        </p:nvSpPr>
        <p:spPr>
          <a:xfrm>
            <a:off x="6830907" y="4229575"/>
            <a:ext cx="1429173" cy="307777"/>
          </a:xfrm>
          <a:prstGeom prst="rect">
            <a:avLst/>
          </a:prstGeom>
          <a:noFill/>
        </p:spPr>
        <p:txBody>
          <a:bodyPr wrap="square">
            <a:spAutoFit/>
          </a:bodyPr>
          <a:lstStyle/>
          <a:p>
            <a:r>
              <a:rPr lang="en-US" dirty="0">
                <a:highlight>
                  <a:srgbClr val="FFFF00"/>
                </a:highlight>
              </a:rPr>
              <a:t># exploration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g24a90fbe9f0_0_0"/>
          <p:cNvSpPr txBox="1">
            <a:spLocks noGrp="1"/>
          </p:cNvSpPr>
          <p:nvPr>
            <p:ph type="title"/>
          </p:nvPr>
        </p:nvSpPr>
        <p:spPr>
          <a:xfrm>
            <a:off x="838200" y="365125"/>
            <a:ext cx="10515600" cy="1246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sz="3000">
                <a:solidFill>
                  <a:srgbClr val="274E13"/>
                </a:solidFill>
                <a:highlight>
                  <a:srgbClr val="FFF2CC"/>
                </a:highlight>
              </a:rPr>
              <a:t>Ex-1:</a:t>
            </a:r>
            <a:r>
              <a:rPr lang="en-US" sz="3000" b="0"/>
              <a:t> In ε-greedy action selection, for the case of two actions and ε = 0.5, what is the probability that </a:t>
            </a:r>
            <a:r>
              <a:rPr lang="en-US" sz="3000" b="0" i="1">
                <a:solidFill>
                  <a:srgbClr val="CC0000"/>
                </a:solidFill>
                <a:highlight>
                  <a:srgbClr val="FFF2CC"/>
                </a:highlight>
              </a:rPr>
              <a:t>the greedy action</a:t>
            </a:r>
            <a:r>
              <a:rPr lang="en-US" sz="3000" b="0"/>
              <a:t> is selected?</a:t>
            </a:r>
            <a:endParaRPr/>
          </a:p>
        </p:txBody>
      </p:sp>
      <p:sp>
        <p:nvSpPr>
          <p:cNvPr id="327" name="Google Shape;327;g24a90fbe9f0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19</a:t>
            </a:fld>
            <a:endParaRPr/>
          </a:p>
        </p:txBody>
      </p:sp>
      <p:sp>
        <p:nvSpPr>
          <p:cNvPr id="328" name="Google Shape;328;g24a90fbe9f0_0_0"/>
          <p:cNvSpPr txBox="1">
            <a:spLocks noGrp="1"/>
          </p:cNvSpPr>
          <p:nvPr>
            <p:ph type="body" idx="1"/>
          </p:nvPr>
        </p:nvSpPr>
        <p:spPr>
          <a:xfrm>
            <a:off x="838200" y="1894114"/>
            <a:ext cx="10515600" cy="41802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SzPts val="2800"/>
              <a:buNone/>
            </a:pPr>
            <a:endParaRPr sz="2100"/>
          </a:p>
          <a:p>
            <a:pPr marL="457200" lvl="0" indent="0" algn="just" rtl="0">
              <a:lnSpc>
                <a:spcPct val="115000"/>
              </a:lnSpc>
              <a:spcBef>
                <a:spcPts val="0"/>
              </a:spcBef>
              <a:spcAft>
                <a:spcPts val="0"/>
              </a:spcAft>
              <a:buSzPts val="2800"/>
              <a:buNone/>
            </a:pPr>
            <a:endParaRPr sz="2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247a2a4dd17_0_5"/>
          <p:cNvSpPr txBox="1">
            <a:spLocks noGrp="1"/>
          </p:cNvSpPr>
          <p:nvPr>
            <p:ph type="title"/>
          </p:nvPr>
        </p:nvSpPr>
        <p:spPr>
          <a:xfrm>
            <a:off x="838200" y="365125"/>
            <a:ext cx="10515600" cy="1246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000"/>
              <a:buNone/>
            </a:pPr>
            <a:r>
              <a:rPr lang="en-US"/>
              <a:t>Agenda for the class </a:t>
            </a:r>
            <a:endParaRPr/>
          </a:p>
        </p:txBody>
      </p:sp>
      <p:sp>
        <p:nvSpPr>
          <p:cNvPr id="179" name="Google Shape;179;g247a2a4dd17_0_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a:t>
            </a:fld>
            <a:endParaRPr/>
          </a:p>
        </p:txBody>
      </p:sp>
      <p:sp>
        <p:nvSpPr>
          <p:cNvPr id="180" name="Google Shape;180;g247a2a4dd17_0_5"/>
          <p:cNvSpPr txBox="1">
            <a:spLocks noGrp="1"/>
          </p:cNvSpPr>
          <p:nvPr>
            <p:ph type="body" idx="1"/>
          </p:nvPr>
        </p:nvSpPr>
        <p:spPr>
          <a:xfrm>
            <a:off x="838200" y="1894114"/>
            <a:ext cx="10515600" cy="41802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0"/>
              </a:spcBef>
              <a:spcAft>
                <a:spcPts val="0"/>
              </a:spcAft>
              <a:buSzPts val="2800"/>
              <a:buChar char="•"/>
            </a:pPr>
            <a:r>
              <a:rPr lang="en-US" dirty="0"/>
              <a:t>Recap </a:t>
            </a:r>
            <a:endParaRPr dirty="0"/>
          </a:p>
          <a:p>
            <a:pPr marL="457200" lvl="0" indent="-406400" algn="l" rtl="0">
              <a:lnSpc>
                <a:spcPct val="100000"/>
              </a:lnSpc>
              <a:spcBef>
                <a:spcPts val="0"/>
              </a:spcBef>
              <a:spcAft>
                <a:spcPts val="0"/>
              </a:spcAft>
              <a:buSzPts val="2800"/>
              <a:buChar char="•"/>
            </a:pPr>
            <a:r>
              <a:rPr lang="en-US" dirty="0"/>
              <a:t>k-armed Bandit Problem &amp; its significance</a:t>
            </a:r>
            <a:endParaRPr dirty="0"/>
          </a:p>
          <a:p>
            <a:pPr marL="457200" lvl="0" indent="-406400" algn="l" rtl="0">
              <a:lnSpc>
                <a:spcPct val="100000"/>
              </a:lnSpc>
              <a:spcBef>
                <a:spcPts val="0"/>
              </a:spcBef>
              <a:spcAft>
                <a:spcPts val="0"/>
              </a:spcAft>
              <a:buSzPts val="2800"/>
              <a:buChar char="•"/>
            </a:pPr>
            <a:r>
              <a:rPr lang="en-US" dirty="0"/>
              <a:t>Action-Value Methods</a:t>
            </a:r>
            <a:endParaRPr dirty="0"/>
          </a:p>
          <a:p>
            <a:pPr marL="914400" lvl="1" indent="-228600" algn="l" rtl="0">
              <a:lnSpc>
                <a:spcPct val="100000"/>
              </a:lnSpc>
              <a:spcBef>
                <a:spcPts val="0"/>
              </a:spcBef>
              <a:spcAft>
                <a:spcPts val="0"/>
              </a:spcAft>
              <a:buSzPts val="2000"/>
              <a:buNone/>
            </a:pPr>
            <a:r>
              <a:rPr lang="en-US" dirty="0"/>
              <a:t>Sample Average Method &amp; Incremental Implementation</a:t>
            </a:r>
            <a:endParaRPr dirty="0"/>
          </a:p>
          <a:p>
            <a:pPr marL="457200" lvl="0" indent="-406400" algn="l" rtl="0">
              <a:lnSpc>
                <a:spcPct val="100000"/>
              </a:lnSpc>
              <a:spcBef>
                <a:spcPts val="0"/>
              </a:spcBef>
              <a:spcAft>
                <a:spcPts val="0"/>
              </a:spcAft>
              <a:buSzPts val="2800"/>
              <a:buChar char="•"/>
            </a:pPr>
            <a:r>
              <a:rPr lang="en-US" dirty="0"/>
              <a:t>Non-stationary Problem</a:t>
            </a:r>
            <a:endParaRPr dirty="0"/>
          </a:p>
          <a:p>
            <a:pPr marL="457200" lvl="0" indent="-406400" algn="l" rtl="0">
              <a:lnSpc>
                <a:spcPct val="100000"/>
              </a:lnSpc>
              <a:spcBef>
                <a:spcPts val="0"/>
              </a:spcBef>
              <a:spcAft>
                <a:spcPts val="0"/>
              </a:spcAft>
              <a:buSzPts val="2800"/>
              <a:buChar char="•"/>
            </a:pPr>
            <a:r>
              <a:rPr lang="en-US" dirty="0"/>
              <a:t>Initial Values &amp; Action Selection</a:t>
            </a:r>
            <a:endParaRPr dirty="0"/>
          </a:p>
          <a:p>
            <a:pPr marL="0" lvl="0" indent="0" algn="l" rtl="0">
              <a:lnSpc>
                <a:spcPct val="100000"/>
              </a:lnSpc>
              <a:spcBef>
                <a:spcPts val="0"/>
              </a:spcBef>
              <a:spcAft>
                <a:spcPts val="0"/>
              </a:spcAft>
              <a:buSzPts val="2800"/>
              <a:buNone/>
            </a:pPr>
            <a:endParaRPr dirty="0">
              <a:solidFill>
                <a:srgbClr val="3C78D8"/>
              </a:solidFill>
            </a:endParaRPr>
          </a:p>
        </p:txBody>
      </p:sp>
      <p:sp>
        <p:nvSpPr>
          <p:cNvPr id="181" name="Google Shape;181;g247a2a4dd17_0_5"/>
          <p:cNvSpPr txBox="1">
            <a:spLocks noGrp="1"/>
          </p:cNvSpPr>
          <p:nvPr>
            <p:ph type="ftr" idx="4294967295"/>
          </p:nvPr>
        </p:nvSpPr>
        <p:spPr>
          <a:xfrm>
            <a:off x="47625" y="6357951"/>
            <a:ext cx="11378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400" u="sng">
                <a:solidFill>
                  <a:srgbClr val="A61C00"/>
                </a:solidFill>
                <a:highlight>
                  <a:srgbClr val="C9DAF8"/>
                </a:highlight>
              </a:rPr>
              <a:t>Acknowledgements</a:t>
            </a:r>
            <a:r>
              <a:rPr lang="en-US" sz="1400">
                <a:solidFill>
                  <a:srgbClr val="A61C00"/>
                </a:solidFill>
                <a:highlight>
                  <a:srgbClr val="C9DAF8"/>
                </a:highlight>
              </a:rPr>
              <a:t>: Some of the slides were adopted </a:t>
            </a:r>
            <a:r>
              <a:rPr lang="en-US" sz="1400" i="1" u="sng">
                <a:solidFill>
                  <a:srgbClr val="A61C00"/>
                </a:solidFill>
                <a:highlight>
                  <a:srgbClr val="C9DAF8"/>
                </a:highlight>
              </a:rPr>
              <a:t>with permission</a:t>
            </a:r>
            <a:r>
              <a:rPr lang="en-US" sz="1400">
                <a:solidFill>
                  <a:srgbClr val="A61C00"/>
                </a:solidFill>
                <a:highlight>
                  <a:srgbClr val="C9DAF8"/>
                </a:highlight>
              </a:rPr>
              <a:t> from the course </a:t>
            </a:r>
            <a:r>
              <a:rPr lang="en-US" sz="1400" u="sng">
                <a:solidFill>
                  <a:schemeClr val="hlink"/>
                </a:solidFill>
                <a:highlight>
                  <a:srgbClr val="C9DAF8"/>
                </a:highlight>
                <a:hlinkClick r:id="rId3"/>
              </a:rPr>
              <a:t>CSCE-689</a:t>
            </a:r>
            <a:r>
              <a:rPr lang="en-US" sz="1400">
                <a:solidFill>
                  <a:srgbClr val="A61C00"/>
                </a:solidFill>
                <a:highlight>
                  <a:srgbClr val="C9DAF8"/>
                </a:highlight>
              </a:rPr>
              <a:t>  (Texas A&amp;M University) by Prof.  Guni Sharon</a:t>
            </a:r>
            <a:endParaRPr sz="1400">
              <a:solidFill>
                <a:srgbClr val="A61C00"/>
              </a:solidFill>
              <a:highlight>
                <a:srgbClr val="C9DAF8"/>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24a90fbe9f0_0_207"/>
          <p:cNvSpPr txBox="1">
            <a:spLocks noGrp="1"/>
          </p:cNvSpPr>
          <p:nvPr>
            <p:ph type="title"/>
          </p:nvPr>
        </p:nvSpPr>
        <p:spPr>
          <a:xfrm>
            <a:off x="838200" y="365125"/>
            <a:ext cx="10515600" cy="1246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sz="3000" dirty="0">
                <a:solidFill>
                  <a:srgbClr val="274E13"/>
                </a:solidFill>
                <a:highlight>
                  <a:srgbClr val="FFF2CC"/>
                </a:highlight>
              </a:rPr>
              <a:t>Ex-1:</a:t>
            </a:r>
            <a:r>
              <a:rPr lang="en-US" sz="3000" b="0" dirty="0"/>
              <a:t> In ε-greedy action selection, for the case of two actions and ε = 0.5, what is the probability that </a:t>
            </a:r>
            <a:r>
              <a:rPr lang="en-US" sz="3000" b="0" i="1" dirty="0">
                <a:solidFill>
                  <a:srgbClr val="CC0000"/>
                </a:solidFill>
                <a:highlight>
                  <a:srgbClr val="FFF2CC"/>
                </a:highlight>
              </a:rPr>
              <a:t>the greedy action</a:t>
            </a:r>
            <a:r>
              <a:rPr lang="en-US" sz="3000" b="0" dirty="0"/>
              <a:t> is selected?</a:t>
            </a:r>
            <a:endParaRPr dirty="0"/>
          </a:p>
        </p:txBody>
      </p:sp>
      <p:sp>
        <p:nvSpPr>
          <p:cNvPr id="334" name="Google Shape;334;g24a90fbe9f0_0_20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20</a:t>
            </a:fld>
            <a:endParaRPr/>
          </a:p>
        </p:txBody>
      </p:sp>
      <p:sp>
        <p:nvSpPr>
          <p:cNvPr id="335" name="Google Shape;335;g24a90fbe9f0_0_207"/>
          <p:cNvSpPr txBox="1">
            <a:spLocks noGrp="1"/>
          </p:cNvSpPr>
          <p:nvPr>
            <p:ph type="body" idx="1"/>
          </p:nvPr>
        </p:nvSpPr>
        <p:spPr>
          <a:xfrm>
            <a:off x="838200" y="1894114"/>
            <a:ext cx="10515600" cy="41802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SzPts val="2800"/>
              <a:buNone/>
            </a:pPr>
            <a:endParaRPr sz="2100"/>
          </a:p>
          <a:p>
            <a:pPr marL="457200" lvl="0" indent="0" algn="just" rtl="0">
              <a:lnSpc>
                <a:spcPct val="115000"/>
              </a:lnSpc>
              <a:spcBef>
                <a:spcPts val="0"/>
              </a:spcBef>
              <a:spcAft>
                <a:spcPts val="0"/>
              </a:spcAft>
              <a:buSzPts val="2800"/>
              <a:buNone/>
            </a:pPr>
            <a:endParaRPr sz="2100"/>
          </a:p>
        </p:txBody>
      </p:sp>
      <p:sp>
        <p:nvSpPr>
          <p:cNvPr id="336" name="Google Shape;336;g24a90fbe9f0_0_207"/>
          <p:cNvSpPr txBox="1"/>
          <p:nvPr/>
        </p:nvSpPr>
        <p:spPr>
          <a:xfrm>
            <a:off x="734384" y="2087370"/>
            <a:ext cx="10936200" cy="3663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000000"/>
                </a:solidFill>
                <a:latin typeface="Calibri"/>
                <a:ea typeface="Calibri"/>
                <a:cs typeface="Calibri"/>
                <a:sym typeface="Calibri"/>
              </a:rPr>
              <a:t>p (greedy action) </a:t>
            </a:r>
            <a:endParaRPr sz="2200" b="0" i="0" u="none" strike="noStrike" cap="none" dirty="0">
              <a:solidFill>
                <a:srgbClr val="000000"/>
              </a:solidFill>
              <a:latin typeface="Calibri"/>
              <a:ea typeface="Calibri"/>
              <a:cs typeface="Calibri"/>
              <a:sym typeface="Calibri"/>
            </a:endParaRPr>
          </a:p>
          <a:p>
            <a:pPr lvl="0" indent="457200">
              <a:buSzPts val="2200"/>
            </a:pPr>
            <a:r>
              <a:rPr lang="en-US" sz="2200" b="0" i="0" u="none" strike="noStrike" cap="none" dirty="0">
                <a:solidFill>
                  <a:srgbClr val="000000"/>
                </a:solidFill>
                <a:latin typeface="Calibri"/>
                <a:ea typeface="Calibri"/>
                <a:cs typeface="Calibri"/>
                <a:sym typeface="Calibri"/>
              </a:rPr>
              <a:t>= </a:t>
            </a:r>
            <a:r>
              <a:rPr lang="en-US" sz="2200" dirty="0">
                <a:latin typeface="Calibri"/>
                <a:ea typeface="Calibri"/>
                <a:cs typeface="Calibri"/>
                <a:sym typeface="Calibri"/>
              </a:rPr>
              <a:t>p </a:t>
            </a:r>
            <a:r>
              <a:rPr lang="en-US" sz="2200" b="0" i="0" u="none" strike="noStrike" cap="none" dirty="0">
                <a:solidFill>
                  <a:srgbClr val="000000"/>
                </a:solidFill>
                <a:latin typeface="Calibri"/>
                <a:ea typeface="Calibri"/>
                <a:cs typeface="Calibri"/>
                <a:sym typeface="Calibri"/>
              </a:rPr>
              <a:t>(greedy action AND greedy selection ) + </a:t>
            </a:r>
            <a:r>
              <a:rPr lang="en-US" sz="2200" b="0" i="0" u="none" strike="noStrike" cap="none" dirty="0">
                <a:solidFill>
                  <a:schemeClr val="dk1"/>
                </a:solidFill>
                <a:latin typeface="Calibri"/>
                <a:ea typeface="Calibri"/>
                <a:cs typeface="Calibri"/>
                <a:sym typeface="Calibri"/>
              </a:rPr>
              <a:t>p (greedy action AND random selection ) </a:t>
            </a:r>
            <a:endParaRPr sz="2200" b="0" i="0" u="none" strike="noStrike" cap="none" dirty="0">
              <a:solidFill>
                <a:schemeClr val="dk1"/>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2200"/>
              <a:buFont typeface="Arial"/>
              <a:buNone/>
            </a:pPr>
            <a:r>
              <a:rPr lang="en-US" sz="2200" b="0" i="0" u="none" strike="noStrike" cap="none" dirty="0">
                <a:solidFill>
                  <a:schemeClr val="dk1"/>
                </a:solidFill>
                <a:latin typeface="Calibri"/>
                <a:ea typeface="Calibri"/>
                <a:cs typeface="Calibri"/>
                <a:sym typeface="Calibri"/>
              </a:rPr>
              <a:t>= p (greedy action | greedy selection ) p ( greedy selection ) </a:t>
            </a:r>
            <a:endParaRPr sz="2200" b="0" i="0" u="none" strike="noStrike" cap="none" dirty="0">
              <a:solidFill>
                <a:schemeClr val="dk1"/>
              </a:solidFill>
              <a:latin typeface="Calibri"/>
              <a:ea typeface="Calibri"/>
              <a:cs typeface="Calibri"/>
              <a:sym typeface="Calibri"/>
            </a:endParaRPr>
          </a:p>
          <a:p>
            <a:pPr marL="3200400" marR="0" lvl="0" indent="457200" algn="l" rtl="0">
              <a:lnSpc>
                <a:spcPct val="100000"/>
              </a:lnSpc>
              <a:spcBef>
                <a:spcPts val="0"/>
              </a:spcBef>
              <a:spcAft>
                <a:spcPts val="0"/>
              </a:spcAft>
              <a:buClr>
                <a:srgbClr val="000000"/>
              </a:buClr>
              <a:buSzPts val="2200"/>
              <a:buFont typeface="Arial"/>
              <a:buNone/>
            </a:pPr>
            <a:r>
              <a:rPr lang="en-US" sz="2200" b="0" i="0" u="none" strike="noStrike" cap="none" dirty="0">
                <a:solidFill>
                  <a:schemeClr val="dk1"/>
                </a:solidFill>
                <a:latin typeface="Calibri"/>
                <a:ea typeface="Calibri"/>
                <a:cs typeface="Calibri"/>
                <a:sym typeface="Calibri"/>
              </a:rPr>
              <a:t>+ p (greedy action | random selection ) p (random selection )</a:t>
            </a:r>
            <a:endParaRPr sz="2200" b="0" i="0" u="none" strike="noStrike" cap="none" dirty="0">
              <a:solidFill>
                <a:schemeClr val="dk1"/>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2200"/>
              <a:buFont typeface="Arial"/>
              <a:buNone/>
            </a:pPr>
            <a:r>
              <a:rPr lang="en-US" sz="2200" b="0" i="0" u="none" strike="noStrike" cap="none" dirty="0">
                <a:solidFill>
                  <a:schemeClr val="dk1"/>
                </a:solidFill>
                <a:latin typeface="Calibri"/>
                <a:ea typeface="Calibri"/>
                <a:cs typeface="Calibri"/>
                <a:sym typeface="Calibri"/>
              </a:rPr>
              <a:t>=  p (greedy action | greedy selection ) (1-𝛆) + p (greedy action | random selection ) (𝛆)</a:t>
            </a:r>
            <a:endParaRPr sz="2200" b="0" i="0" u="none" strike="noStrike" cap="none" dirty="0">
              <a:solidFill>
                <a:schemeClr val="dk1"/>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2200"/>
              <a:buFont typeface="Arial"/>
              <a:buNone/>
            </a:pPr>
            <a:r>
              <a:rPr lang="en-US" sz="2200" b="0" i="0" u="none" strike="noStrike" cap="none" dirty="0">
                <a:solidFill>
                  <a:schemeClr val="dk1"/>
                </a:solidFill>
                <a:latin typeface="Calibri"/>
                <a:ea typeface="Calibri"/>
                <a:cs typeface="Calibri"/>
                <a:sym typeface="Calibri"/>
              </a:rPr>
              <a:t>= p (greedy action | greedy selection ) (0.5) + p (greedy action | random selection ) (0.5)</a:t>
            </a:r>
            <a:endParaRPr sz="2200" b="0" i="0" u="none" strike="noStrike" cap="none" dirty="0">
              <a:solidFill>
                <a:schemeClr val="dk1"/>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2200"/>
              <a:buFont typeface="Arial"/>
              <a:buNone/>
            </a:pPr>
            <a:r>
              <a:rPr lang="en-US" sz="2200" b="0" i="0" u="none" strike="noStrike" cap="none" dirty="0">
                <a:solidFill>
                  <a:schemeClr val="dk1"/>
                </a:solidFill>
                <a:latin typeface="Calibri"/>
                <a:ea typeface="Calibri"/>
                <a:cs typeface="Calibri"/>
                <a:sym typeface="Calibri"/>
              </a:rPr>
              <a:t>= (1) (0.5) + (0.5) (0.5)</a:t>
            </a:r>
            <a:endParaRPr sz="2200" b="0" i="0" u="none" strike="noStrike" cap="none" dirty="0">
              <a:solidFill>
                <a:schemeClr val="dk1"/>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2200"/>
              <a:buFont typeface="Arial"/>
              <a:buNone/>
            </a:pPr>
            <a:r>
              <a:rPr lang="en-US" sz="2200" b="0" i="0" u="none" strike="noStrike" cap="none" dirty="0">
                <a:solidFill>
                  <a:schemeClr val="dk1"/>
                </a:solidFill>
                <a:latin typeface="Calibri"/>
                <a:ea typeface="Calibri"/>
                <a:cs typeface="Calibri"/>
                <a:sym typeface="Calibri"/>
              </a:rPr>
              <a:t>= 0.5 + 0.25</a:t>
            </a:r>
            <a:endParaRPr sz="2200" b="0" i="0" u="none" strike="noStrike" cap="none" dirty="0">
              <a:solidFill>
                <a:schemeClr val="dk1"/>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2200"/>
              <a:buFont typeface="Arial"/>
              <a:buNone/>
            </a:pPr>
            <a:r>
              <a:rPr lang="en-US" sz="2200" b="0" i="0" u="none" strike="noStrike" cap="none" dirty="0">
                <a:solidFill>
                  <a:schemeClr val="dk1"/>
                </a:solidFill>
                <a:latin typeface="Calibri"/>
                <a:ea typeface="Calibri"/>
                <a:cs typeface="Calibri"/>
                <a:sym typeface="Calibri"/>
              </a:rPr>
              <a:t>= 0.75</a:t>
            </a:r>
            <a:endParaRPr sz="2200" b="0" i="0" u="none" strike="noStrike" cap="none" dirty="0">
              <a:solidFill>
                <a:schemeClr val="dk1"/>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p:txBody>
      </p:sp>
      <p:sp>
        <p:nvSpPr>
          <p:cNvPr id="4" name="TextBox 3">
            <a:extLst>
              <a:ext uri="{FF2B5EF4-FFF2-40B4-BE49-F238E27FC236}">
                <a16:creationId xmlns:a16="http://schemas.microsoft.com/office/drawing/2014/main" id="{B0724A3E-967D-F7D9-AF13-86FE515650E6}"/>
              </a:ext>
            </a:extLst>
          </p:cNvPr>
          <p:cNvSpPr txBox="1"/>
          <p:nvPr/>
        </p:nvSpPr>
        <p:spPr>
          <a:xfrm>
            <a:off x="8947619" y="5038405"/>
            <a:ext cx="3179075" cy="307777"/>
          </a:xfrm>
          <a:prstGeom prst="rect">
            <a:avLst/>
          </a:prstGeom>
          <a:noFill/>
        </p:spPr>
        <p:txBody>
          <a:bodyPr wrap="none" rtlCol="0">
            <a:spAutoFit/>
          </a:bodyPr>
          <a:lstStyle/>
          <a:p>
            <a:r>
              <a:rPr lang="en-US" dirty="0"/>
              <a:t>(Using conditional probability formula)</a:t>
            </a:r>
          </a:p>
        </p:txBody>
      </p:sp>
      <p:cxnSp>
        <p:nvCxnSpPr>
          <p:cNvPr id="6" name="Connector: Elbow 5">
            <a:extLst>
              <a:ext uri="{FF2B5EF4-FFF2-40B4-BE49-F238E27FC236}">
                <a16:creationId xmlns:a16="http://schemas.microsoft.com/office/drawing/2014/main" id="{1EAC9DD9-B92C-0CA8-ACCA-0FD490A8BCB3}"/>
              </a:ext>
            </a:extLst>
          </p:cNvPr>
          <p:cNvCxnSpPr/>
          <p:nvPr/>
        </p:nvCxnSpPr>
        <p:spPr>
          <a:xfrm rot="16200000" flipH="1">
            <a:off x="10586174" y="4111178"/>
            <a:ext cx="1742883" cy="3988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66CE047-8A78-C3D4-4633-7EAD791B4952}"/>
              </a:ext>
            </a:extLst>
          </p:cNvPr>
          <p:cNvSpPr/>
          <p:nvPr/>
        </p:nvSpPr>
        <p:spPr>
          <a:xfrm>
            <a:off x="1159877" y="2485450"/>
            <a:ext cx="4559726" cy="343667"/>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C399FC2-65E6-32E6-6B39-7FC47EDBADE4}"/>
              </a:ext>
            </a:extLst>
          </p:cNvPr>
          <p:cNvSpPr/>
          <p:nvPr/>
        </p:nvSpPr>
        <p:spPr>
          <a:xfrm>
            <a:off x="5885724" y="2466016"/>
            <a:ext cx="4697215" cy="343667"/>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7402B65-229E-9159-7677-EEC9E8CEE8F5}"/>
              </a:ext>
            </a:extLst>
          </p:cNvPr>
          <p:cNvSpPr txBox="1"/>
          <p:nvPr/>
        </p:nvSpPr>
        <p:spPr>
          <a:xfrm>
            <a:off x="482384" y="1895637"/>
            <a:ext cx="6094708" cy="307777"/>
          </a:xfrm>
          <a:prstGeom prst="rect">
            <a:avLst/>
          </a:prstGeom>
          <a:noFill/>
        </p:spPr>
        <p:txBody>
          <a:bodyPr wrap="square">
            <a:spAutoFit/>
          </a:bodyPr>
          <a:lstStyle/>
          <a:p>
            <a:r>
              <a:rPr lang="en-US" b="1" dirty="0"/>
              <a:t>The Total probability,</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2">
          <a:extLst>
            <a:ext uri="{FF2B5EF4-FFF2-40B4-BE49-F238E27FC236}">
              <a16:creationId xmlns:a16="http://schemas.microsoft.com/office/drawing/2014/main" id="{570CABEA-81A4-4F73-07BD-92E3372DA7C4}"/>
            </a:ext>
          </a:extLst>
        </p:cNvPr>
        <p:cNvGrpSpPr/>
        <p:nvPr/>
      </p:nvGrpSpPr>
      <p:grpSpPr>
        <a:xfrm>
          <a:off x="0" y="0"/>
          <a:ext cx="0" cy="0"/>
          <a:chOff x="0" y="0"/>
          <a:chExt cx="0" cy="0"/>
        </a:xfrm>
      </p:grpSpPr>
      <p:sp>
        <p:nvSpPr>
          <p:cNvPr id="333" name="Google Shape;333;g24a90fbe9f0_0_207">
            <a:extLst>
              <a:ext uri="{FF2B5EF4-FFF2-40B4-BE49-F238E27FC236}">
                <a16:creationId xmlns:a16="http://schemas.microsoft.com/office/drawing/2014/main" id="{B15BFBA8-EAD9-E7C6-82B1-381D2853AEA1}"/>
              </a:ext>
            </a:extLst>
          </p:cNvPr>
          <p:cNvSpPr txBox="1">
            <a:spLocks noGrp="1"/>
          </p:cNvSpPr>
          <p:nvPr>
            <p:ph type="title"/>
          </p:nvPr>
        </p:nvSpPr>
        <p:spPr>
          <a:xfrm>
            <a:off x="838200" y="365125"/>
            <a:ext cx="10515600" cy="1246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sz="3000" dirty="0">
                <a:solidFill>
                  <a:srgbClr val="274E13"/>
                </a:solidFill>
                <a:highlight>
                  <a:srgbClr val="FFF2CC"/>
                </a:highlight>
              </a:rPr>
              <a:t>Ex-1:</a:t>
            </a:r>
            <a:r>
              <a:rPr lang="en-US" sz="3000" b="0" dirty="0"/>
              <a:t> In ε-greedy action selection, for the case of two actions and ε = 0.5, what is the probability that </a:t>
            </a:r>
            <a:r>
              <a:rPr lang="en-US" sz="3000" b="0" i="1" dirty="0">
                <a:solidFill>
                  <a:srgbClr val="CC0000"/>
                </a:solidFill>
                <a:highlight>
                  <a:srgbClr val="FFF2CC"/>
                </a:highlight>
              </a:rPr>
              <a:t>the greedy action</a:t>
            </a:r>
            <a:r>
              <a:rPr lang="en-US" sz="3000" b="0" dirty="0"/>
              <a:t> is selected?</a:t>
            </a:r>
            <a:endParaRPr dirty="0"/>
          </a:p>
        </p:txBody>
      </p:sp>
      <p:sp>
        <p:nvSpPr>
          <p:cNvPr id="334" name="Google Shape;334;g24a90fbe9f0_0_207">
            <a:extLst>
              <a:ext uri="{FF2B5EF4-FFF2-40B4-BE49-F238E27FC236}">
                <a16:creationId xmlns:a16="http://schemas.microsoft.com/office/drawing/2014/main" id="{01FB7BE8-5D59-AD83-680B-35ECD062DB3C}"/>
              </a:ext>
            </a:extLst>
          </p:cNvPr>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21</a:t>
            </a:fld>
            <a:endParaRPr dirty="0"/>
          </a:p>
        </p:txBody>
      </p:sp>
      <p:sp>
        <p:nvSpPr>
          <p:cNvPr id="335" name="Google Shape;335;g24a90fbe9f0_0_207">
            <a:extLst>
              <a:ext uri="{FF2B5EF4-FFF2-40B4-BE49-F238E27FC236}">
                <a16:creationId xmlns:a16="http://schemas.microsoft.com/office/drawing/2014/main" id="{0C3FD798-6816-BAF8-6F5F-09A93135949E}"/>
              </a:ext>
            </a:extLst>
          </p:cNvPr>
          <p:cNvSpPr txBox="1">
            <a:spLocks noGrp="1"/>
          </p:cNvSpPr>
          <p:nvPr>
            <p:ph type="body" idx="1"/>
          </p:nvPr>
        </p:nvSpPr>
        <p:spPr>
          <a:xfrm>
            <a:off x="838200" y="1894114"/>
            <a:ext cx="10515600" cy="41802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SzPts val="2800"/>
              <a:buNone/>
            </a:pPr>
            <a:endParaRPr sz="2100" dirty="0"/>
          </a:p>
          <a:p>
            <a:pPr marL="457200" lvl="0" indent="0" algn="just" rtl="0">
              <a:lnSpc>
                <a:spcPct val="115000"/>
              </a:lnSpc>
              <a:spcBef>
                <a:spcPts val="0"/>
              </a:spcBef>
              <a:spcAft>
                <a:spcPts val="0"/>
              </a:spcAft>
              <a:buSzPts val="2800"/>
              <a:buNone/>
            </a:pPr>
            <a:endParaRPr sz="2100" dirty="0"/>
          </a:p>
        </p:txBody>
      </p:sp>
      <p:sp>
        <p:nvSpPr>
          <p:cNvPr id="3" name="TextBox 2">
            <a:extLst>
              <a:ext uri="{FF2B5EF4-FFF2-40B4-BE49-F238E27FC236}">
                <a16:creationId xmlns:a16="http://schemas.microsoft.com/office/drawing/2014/main" id="{AE9FE2E1-839E-E307-06C7-3D3763BEAA2D}"/>
              </a:ext>
            </a:extLst>
          </p:cNvPr>
          <p:cNvSpPr txBox="1"/>
          <p:nvPr/>
        </p:nvSpPr>
        <p:spPr>
          <a:xfrm>
            <a:off x="154689" y="1462989"/>
            <a:ext cx="6094708" cy="307777"/>
          </a:xfrm>
          <a:prstGeom prst="rect">
            <a:avLst/>
          </a:prstGeom>
          <a:noFill/>
        </p:spPr>
        <p:txBody>
          <a:bodyPr wrap="square">
            <a:spAutoFit/>
          </a:bodyPr>
          <a:lstStyle/>
          <a:p>
            <a:r>
              <a:rPr lang="en-US" b="1" dirty="0"/>
              <a:t>The Total probability,</a:t>
            </a:r>
            <a:endParaRPr lang="en-US" dirty="0"/>
          </a:p>
        </p:txBody>
      </p:sp>
      <p:sp>
        <p:nvSpPr>
          <p:cNvPr id="5" name="TextBox 4">
            <a:extLst>
              <a:ext uri="{FF2B5EF4-FFF2-40B4-BE49-F238E27FC236}">
                <a16:creationId xmlns:a16="http://schemas.microsoft.com/office/drawing/2014/main" id="{10324392-11D2-0600-4ACA-7E991DEC3FEE}"/>
              </a:ext>
            </a:extLst>
          </p:cNvPr>
          <p:cNvSpPr txBox="1"/>
          <p:nvPr/>
        </p:nvSpPr>
        <p:spPr>
          <a:xfrm>
            <a:off x="2411307" y="1882767"/>
            <a:ext cx="6096000" cy="30777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200"/>
              <a:buFont typeface="Arial"/>
              <a:buNone/>
            </a:pPr>
            <a:r>
              <a:rPr lang="en-US" sz="1400" b="0" i="0" u="none" strike="noStrike" cap="none" dirty="0">
                <a:solidFill>
                  <a:srgbClr val="000000"/>
                </a:solidFill>
                <a:latin typeface="Calibri"/>
                <a:ea typeface="Calibri"/>
                <a:cs typeface="Calibri"/>
                <a:sym typeface="Calibri"/>
              </a:rPr>
              <a:t>p (greedy action) </a:t>
            </a:r>
          </a:p>
        </p:txBody>
      </p:sp>
      <p:pic>
        <p:nvPicPr>
          <p:cNvPr id="8" name="Picture 7">
            <a:extLst>
              <a:ext uri="{FF2B5EF4-FFF2-40B4-BE49-F238E27FC236}">
                <a16:creationId xmlns:a16="http://schemas.microsoft.com/office/drawing/2014/main" id="{72401B76-4D3A-54CC-C77E-F13849B4EFE2}"/>
              </a:ext>
            </a:extLst>
          </p:cNvPr>
          <p:cNvPicPr>
            <a:picLocks noChangeAspect="1"/>
          </p:cNvPicPr>
          <p:nvPr/>
        </p:nvPicPr>
        <p:blipFill>
          <a:blip r:embed="rId3"/>
          <a:stretch>
            <a:fillRect/>
          </a:stretch>
        </p:blipFill>
        <p:spPr>
          <a:xfrm>
            <a:off x="64730" y="1840852"/>
            <a:ext cx="8426883" cy="831893"/>
          </a:xfrm>
          <a:prstGeom prst="rect">
            <a:avLst/>
          </a:prstGeom>
        </p:spPr>
      </p:pic>
      <p:sp>
        <p:nvSpPr>
          <p:cNvPr id="12" name="TextBox 11">
            <a:extLst>
              <a:ext uri="{FF2B5EF4-FFF2-40B4-BE49-F238E27FC236}">
                <a16:creationId xmlns:a16="http://schemas.microsoft.com/office/drawing/2014/main" id="{4A0D2981-3260-3753-9A2C-689FE00984CC}"/>
              </a:ext>
            </a:extLst>
          </p:cNvPr>
          <p:cNvSpPr txBox="1"/>
          <p:nvPr/>
        </p:nvSpPr>
        <p:spPr>
          <a:xfrm>
            <a:off x="1643345" y="2525672"/>
            <a:ext cx="6096000" cy="307777"/>
          </a:xfrm>
          <a:prstGeom prst="rect">
            <a:avLst/>
          </a:prstGeom>
          <a:noFill/>
        </p:spPr>
        <p:txBody>
          <a:bodyPr wrap="square">
            <a:spAutoFit/>
          </a:bodyPr>
          <a:lstStyle/>
          <a:p>
            <a:r>
              <a:rPr lang="en-US" dirty="0"/>
              <a:t>(You chose the greedy action on purpose)</a:t>
            </a:r>
          </a:p>
        </p:txBody>
      </p:sp>
      <p:sp>
        <p:nvSpPr>
          <p:cNvPr id="14" name="TextBox 13">
            <a:extLst>
              <a:ext uri="{FF2B5EF4-FFF2-40B4-BE49-F238E27FC236}">
                <a16:creationId xmlns:a16="http://schemas.microsoft.com/office/drawing/2014/main" id="{0D387919-CA15-BF98-E847-FE3F9EB4D157}"/>
              </a:ext>
            </a:extLst>
          </p:cNvPr>
          <p:cNvSpPr txBox="1"/>
          <p:nvPr/>
        </p:nvSpPr>
        <p:spPr>
          <a:xfrm>
            <a:off x="5067479" y="2522604"/>
            <a:ext cx="6096000" cy="307777"/>
          </a:xfrm>
          <a:prstGeom prst="rect">
            <a:avLst/>
          </a:prstGeom>
          <a:noFill/>
        </p:spPr>
        <p:txBody>
          <a:bodyPr wrap="square">
            <a:spAutoFit/>
          </a:bodyPr>
          <a:lstStyle/>
          <a:p>
            <a:r>
              <a:rPr lang="en-US" dirty="0"/>
              <a:t>(You chose the greedy action by luck during random selection)</a:t>
            </a:r>
          </a:p>
        </p:txBody>
      </p:sp>
      <p:pic>
        <p:nvPicPr>
          <p:cNvPr id="16" name="Picture 15">
            <a:extLst>
              <a:ext uri="{FF2B5EF4-FFF2-40B4-BE49-F238E27FC236}">
                <a16:creationId xmlns:a16="http://schemas.microsoft.com/office/drawing/2014/main" id="{2AD18B90-2350-5CCC-CEAA-ED7FC8F0AC47}"/>
              </a:ext>
            </a:extLst>
          </p:cNvPr>
          <p:cNvPicPr>
            <a:picLocks noChangeAspect="1"/>
          </p:cNvPicPr>
          <p:nvPr/>
        </p:nvPicPr>
        <p:blipFill>
          <a:blip r:embed="rId4"/>
          <a:stretch>
            <a:fillRect/>
          </a:stretch>
        </p:blipFill>
        <p:spPr>
          <a:xfrm>
            <a:off x="0" y="3159256"/>
            <a:ext cx="6249397" cy="1681865"/>
          </a:xfrm>
          <a:prstGeom prst="rect">
            <a:avLst/>
          </a:prstGeom>
        </p:spPr>
      </p:pic>
      <p:pic>
        <p:nvPicPr>
          <p:cNvPr id="18" name="Picture 17">
            <a:extLst>
              <a:ext uri="{FF2B5EF4-FFF2-40B4-BE49-F238E27FC236}">
                <a16:creationId xmlns:a16="http://schemas.microsoft.com/office/drawing/2014/main" id="{FB227A02-0AFF-1AE8-A0E4-FDCD7EB70483}"/>
              </a:ext>
            </a:extLst>
          </p:cNvPr>
          <p:cNvPicPr>
            <a:picLocks noChangeAspect="1"/>
          </p:cNvPicPr>
          <p:nvPr/>
        </p:nvPicPr>
        <p:blipFill>
          <a:blip r:embed="rId5"/>
          <a:stretch>
            <a:fillRect/>
          </a:stretch>
        </p:blipFill>
        <p:spPr>
          <a:xfrm>
            <a:off x="6399051" y="2896174"/>
            <a:ext cx="5667259" cy="1681865"/>
          </a:xfrm>
          <a:prstGeom prst="rect">
            <a:avLst/>
          </a:prstGeom>
          <a:ln>
            <a:solidFill>
              <a:schemeClr val="tx1"/>
            </a:solidFill>
          </a:ln>
        </p:spPr>
      </p:pic>
      <p:sp>
        <p:nvSpPr>
          <p:cNvPr id="22" name="TextBox 21">
            <a:extLst>
              <a:ext uri="{FF2B5EF4-FFF2-40B4-BE49-F238E27FC236}">
                <a16:creationId xmlns:a16="http://schemas.microsoft.com/office/drawing/2014/main" id="{CE1EFAF3-E31A-EDC3-6918-16606B990473}"/>
              </a:ext>
            </a:extLst>
          </p:cNvPr>
          <p:cNvSpPr txBox="1"/>
          <p:nvPr/>
        </p:nvSpPr>
        <p:spPr>
          <a:xfrm>
            <a:off x="-49106" y="4860075"/>
            <a:ext cx="9023772" cy="1169551"/>
          </a:xfrm>
          <a:prstGeom prst="rect">
            <a:avLst/>
          </a:prstGeom>
          <a:noFill/>
        </p:spPr>
        <p:txBody>
          <a:bodyPr wrap="square">
            <a:spAutoFit/>
          </a:bodyPr>
          <a:lstStyle/>
          <a:p>
            <a:pPr marL="0" marR="0" lvl="0" indent="457200" algn="l" rtl="0">
              <a:lnSpc>
                <a:spcPct val="100000"/>
              </a:lnSpc>
              <a:spcBef>
                <a:spcPts val="0"/>
              </a:spcBef>
              <a:spcAft>
                <a:spcPts val="0"/>
              </a:spcAft>
              <a:buClr>
                <a:srgbClr val="000000"/>
              </a:buClr>
              <a:buSzPts val="2200"/>
              <a:buFont typeface="Arial"/>
              <a:buNone/>
            </a:pPr>
            <a:r>
              <a:rPr lang="en-US" sz="1400" b="0" i="0" u="none" strike="noStrike" cap="none" dirty="0">
                <a:solidFill>
                  <a:schemeClr val="dk1"/>
                </a:solidFill>
                <a:latin typeface="Calibri"/>
                <a:ea typeface="Calibri"/>
                <a:cs typeface="Calibri"/>
                <a:sym typeface="Calibri"/>
              </a:rPr>
              <a:t>=  p (greedy action | greedy selection ) (1-𝛆) + p (greedy action | random selection ) (𝛆)</a:t>
            </a:r>
          </a:p>
          <a:p>
            <a:pPr marL="0" marR="0" lvl="0" indent="457200" algn="l" rtl="0">
              <a:lnSpc>
                <a:spcPct val="100000"/>
              </a:lnSpc>
              <a:spcBef>
                <a:spcPts val="0"/>
              </a:spcBef>
              <a:spcAft>
                <a:spcPts val="0"/>
              </a:spcAft>
              <a:buClr>
                <a:srgbClr val="000000"/>
              </a:buClr>
              <a:buSzPts val="2200"/>
              <a:buFont typeface="Arial"/>
              <a:buNone/>
            </a:pPr>
            <a:r>
              <a:rPr lang="en-US" sz="1400" b="0" i="0" u="none" strike="noStrike" cap="none" dirty="0">
                <a:solidFill>
                  <a:schemeClr val="dk1"/>
                </a:solidFill>
                <a:latin typeface="Calibri"/>
                <a:ea typeface="Calibri"/>
                <a:cs typeface="Calibri"/>
                <a:sym typeface="Calibri"/>
              </a:rPr>
              <a:t>= p (greedy action | greedy selection ) (0.5) + p (greedy action | random selection ) (0.5)</a:t>
            </a:r>
          </a:p>
          <a:p>
            <a:pPr marL="0" marR="0" lvl="0" indent="457200" algn="l" rtl="0">
              <a:lnSpc>
                <a:spcPct val="100000"/>
              </a:lnSpc>
              <a:spcBef>
                <a:spcPts val="0"/>
              </a:spcBef>
              <a:spcAft>
                <a:spcPts val="0"/>
              </a:spcAft>
              <a:buClr>
                <a:srgbClr val="000000"/>
              </a:buClr>
              <a:buSzPts val="2200"/>
              <a:buFont typeface="Arial"/>
              <a:buNone/>
            </a:pPr>
            <a:r>
              <a:rPr lang="en-US" sz="1400" b="0" i="0" u="none" strike="noStrike" cap="none" dirty="0">
                <a:solidFill>
                  <a:schemeClr val="dk1"/>
                </a:solidFill>
                <a:latin typeface="Calibri"/>
                <a:ea typeface="Calibri"/>
                <a:cs typeface="Calibri"/>
                <a:sym typeface="Calibri"/>
              </a:rPr>
              <a:t>= (1) (0.5) + (0.5) (0.5)</a:t>
            </a:r>
          </a:p>
          <a:p>
            <a:pPr marL="0" marR="0" lvl="0" indent="457200" algn="l" rtl="0">
              <a:lnSpc>
                <a:spcPct val="100000"/>
              </a:lnSpc>
              <a:spcBef>
                <a:spcPts val="0"/>
              </a:spcBef>
              <a:spcAft>
                <a:spcPts val="0"/>
              </a:spcAft>
              <a:buClr>
                <a:srgbClr val="000000"/>
              </a:buClr>
              <a:buSzPts val="2200"/>
              <a:buFont typeface="Arial"/>
              <a:buNone/>
            </a:pPr>
            <a:r>
              <a:rPr lang="en-US" sz="1400" b="0" i="0" u="none" strike="noStrike" cap="none" dirty="0">
                <a:solidFill>
                  <a:schemeClr val="dk1"/>
                </a:solidFill>
                <a:latin typeface="Calibri"/>
                <a:ea typeface="Calibri"/>
                <a:cs typeface="Calibri"/>
                <a:sym typeface="Calibri"/>
              </a:rPr>
              <a:t>= 0.5 + 0.25</a:t>
            </a:r>
          </a:p>
          <a:p>
            <a:pPr marL="0" marR="0" lvl="0" indent="457200" algn="l" rtl="0">
              <a:lnSpc>
                <a:spcPct val="100000"/>
              </a:lnSpc>
              <a:spcBef>
                <a:spcPts val="0"/>
              </a:spcBef>
              <a:spcAft>
                <a:spcPts val="0"/>
              </a:spcAft>
              <a:buClr>
                <a:srgbClr val="000000"/>
              </a:buClr>
              <a:buSzPts val="2200"/>
              <a:buFont typeface="Arial"/>
              <a:buNone/>
            </a:pPr>
            <a:r>
              <a:rPr lang="en-US" sz="1400" b="0" i="0" u="none" strike="noStrike" cap="none" dirty="0">
                <a:solidFill>
                  <a:schemeClr val="dk1"/>
                </a:solidFill>
                <a:latin typeface="Calibri"/>
                <a:ea typeface="Calibri"/>
                <a:cs typeface="Calibri"/>
                <a:sym typeface="Calibri"/>
              </a:rPr>
              <a:t>= 0.75</a:t>
            </a:r>
          </a:p>
        </p:txBody>
      </p:sp>
    </p:spTree>
    <p:extLst>
      <p:ext uri="{BB962C8B-B14F-4D97-AF65-F5344CB8AC3E}">
        <p14:creationId xmlns:p14="http://schemas.microsoft.com/office/powerpoint/2010/main" val="2445753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0CDD9-3FA3-4480-1587-211D9DAE7A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4" name="Text Placeholder 3">
            <a:extLst>
              <a:ext uri="{FF2B5EF4-FFF2-40B4-BE49-F238E27FC236}">
                <a16:creationId xmlns:a16="http://schemas.microsoft.com/office/drawing/2014/main" id="{158F940F-8C53-E9AC-D467-9DD572942DED}"/>
              </a:ext>
            </a:extLst>
          </p:cNvPr>
          <p:cNvSpPr>
            <a:spLocks noGrp="1"/>
          </p:cNvSpPr>
          <p:nvPr>
            <p:ph type="body" idx="1"/>
          </p:nvPr>
        </p:nvSpPr>
        <p:spPr>
          <a:xfrm>
            <a:off x="756920" y="1135501"/>
            <a:ext cx="10515599" cy="4180115"/>
          </a:xfrm>
        </p:spPr>
        <p:txBody>
          <a:bodyPr>
            <a:normAutofit fontScale="92500" lnSpcReduction="20000"/>
          </a:bodyPr>
          <a:lstStyle/>
          <a:p>
            <a:r>
              <a:rPr lang="en-US" dirty="0"/>
              <a:t>Imagine you are a skilled gambler competing in the World Slot Machine Championship, where you must visit </a:t>
            </a:r>
            <a:r>
              <a:rPr lang="en-US" b="1" dirty="0"/>
              <a:t>2000 different casinos</a:t>
            </a:r>
            <a:r>
              <a:rPr lang="en-US" dirty="0"/>
              <a:t>. </a:t>
            </a:r>
          </a:p>
          <a:p>
            <a:r>
              <a:rPr lang="en-US" dirty="0"/>
              <a:t>Each casino has </a:t>
            </a:r>
            <a:r>
              <a:rPr lang="en-US" b="1" dirty="0"/>
              <a:t>10 mysterious slot machines</a:t>
            </a:r>
            <a:r>
              <a:rPr lang="en-US" dirty="0"/>
              <a:t>, each with unknown payout rates. </a:t>
            </a:r>
          </a:p>
          <a:p>
            <a:r>
              <a:rPr lang="en-US" dirty="0"/>
              <a:t>At every stop, you are given </a:t>
            </a:r>
            <a:r>
              <a:rPr lang="en-US" b="1" dirty="0"/>
              <a:t>1000 lever pulls</a:t>
            </a:r>
            <a:r>
              <a:rPr lang="en-US" dirty="0"/>
              <a:t> to use however you choose — testing machines, identifying which ones are generous, and maximizing your total reward. </a:t>
            </a:r>
          </a:p>
          <a:p>
            <a:r>
              <a:rPr lang="en-US" dirty="0"/>
              <a:t>Each casino is completely different, so what works in one may not work in another. Your challenge is to learn and adapt through a mix of </a:t>
            </a:r>
            <a:r>
              <a:rPr lang="en-US" b="1" dirty="0"/>
              <a:t>exploration and exploitation</a:t>
            </a:r>
            <a:r>
              <a:rPr lang="en-US" dirty="0"/>
              <a:t>, using smart strategies to earn the highest possible reward across all</a:t>
            </a:r>
          </a:p>
        </p:txBody>
      </p:sp>
    </p:spTree>
    <p:extLst>
      <p:ext uri="{BB962C8B-B14F-4D97-AF65-F5344CB8AC3E}">
        <p14:creationId xmlns:p14="http://schemas.microsoft.com/office/powerpoint/2010/main" val="3406632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24a90fbe9f0_0_214"/>
          <p:cNvSpPr txBox="1">
            <a:spLocks noGrp="1"/>
          </p:cNvSpPr>
          <p:nvPr>
            <p:ph type="title"/>
          </p:nvPr>
        </p:nvSpPr>
        <p:spPr>
          <a:xfrm>
            <a:off x="838200" y="365125"/>
            <a:ext cx="10515600" cy="1246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000"/>
              <a:buNone/>
            </a:pPr>
            <a:r>
              <a:rPr lang="en-US" dirty="0"/>
              <a:t>10-armed Testbed </a:t>
            </a:r>
            <a:endParaRPr dirty="0"/>
          </a:p>
        </p:txBody>
      </p:sp>
      <p:sp>
        <p:nvSpPr>
          <p:cNvPr id="343" name="Google Shape;343;g24a90fbe9f0_0_2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23</a:t>
            </a:fld>
            <a:endParaRPr/>
          </a:p>
        </p:txBody>
      </p:sp>
      <p:sp>
        <p:nvSpPr>
          <p:cNvPr id="344" name="Google Shape;344;g24a90fbe9f0_0_214"/>
          <p:cNvSpPr txBox="1">
            <a:spLocks noGrp="1"/>
          </p:cNvSpPr>
          <p:nvPr>
            <p:ph type="body" idx="1"/>
          </p:nvPr>
        </p:nvSpPr>
        <p:spPr>
          <a:xfrm>
            <a:off x="185512" y="1548260"/>
            <a:ext cx="5605200" cy="48708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00000"/>
              </a:lnSpc>
              <a:spcBef>
                <a:spcPts val="1000"/>
              </a:spcBef>
              <a:spcAft>
                <a:spcPts val="0"/>
              </a:spcAft>
              <a:buSzPct val="126126"/>
              <a:buNone/>
            </a:pPr>
            <a:r>
              <a:rPr lang="en-US" sz="2400" b="1" u="sng" dirty="0"/>
              <a:t>Example</a:t>
            </a:r>
            <a:r>
              <a:rPr lang="en-US" sz="2400" dirty="0"/>
              <a:t>: </a:t>
            </a:r>
            <a:endParaRPr sz="2400" dirty="0"/>
          </a:p>
          <a:p>
            <a:pPr marL="457200" lvl="0" indent="-369570" algn="l" rtl="0">
              <a:lnSpc>
                <a:spcPct val="100000"/>
              </a:lnSpc>
              <a:spcBef>
                <a:spcPts val="1000"/>
              </a:spcBef>
              <a:spcAft>
                <a:spcPts val="0"/>
              </a:spcAft>
              <a:buSzPct val="100000"/>
              <a:buChar char="•"/>
            </a:pPr>
            <a:r>
              <a:rPr lang="en-US" sz="2400" dirty="0"/>
              <a:t>A set of 2000 randomly generated k -armed bandit problems with k = 10</a:t>
            </a:r>
            <a:endParaRPr sz="2400" dirty="0"/>
          </a:p>
          <a:p>
            <a:pPr marL="457200" lvl="0" indent="-369570" algn="l" rtl="0">
              <a:lnSpc>
                <a:spcPct val="100000"/>
              </a:lnSpc>
              <a:spcBef>
                <a:spcPts val="0"/>
              </a:spcBef>
              <a:spcAft>
                <a:spcPts val="0"/>
              </a:spcAft>
              <a:buSzPct val="100000"/>
              <a:buChar char="•"/>
            </a:pPr>
            <a:r>
              <a:rPr lang="en-US" sz="2400" dirty="0"/>
              <a:t>Action values were selected according to a normal (Gaussian) distribution with mean 0 and variance 1.</a:t>
            </a:r>
            <a:endParaRPr sz="2400" dirty="0"/>
          </a:p>
          <a:p>
            <a:pPr marL="457200" lvl="0" indent="-369570" algn="l" rtl="0">
              <a:lnSpc>
                <a:spcPct val="100000"/>
              </a:lnSpc>
              <a:spcBef>
                <a:spcPts val="0"/>
              </a:spcBef>
              <a:spcAft>
                <a:spcPts val="0"/>
              </a:spcAft>
              <a:buSzPct val="100000"/>
              <a:buChar char="•"/>
            </a:pPr>
            <a:r>
              <a:rPr lang="en-US" sz="2400" dirty="0"/>
              <a:t>While selecting action A</a:t>
            </a:r>
            <a:r>
              <a:rPr lang="en-US" sz="2400" baseline="-25000" dirty="0"/>
              <a:t>t</a:t>
            </a:r>
            <a:r>
              <a:rPr lang="en-US" sz="2400" dirty="0"/>
              <a:t> </a:t>
            </a:r>
            <a:r>
              <a:rPr lang="en-US" sz="2400" dirty="0" err="1"/>
              <a:t>at</a:t>
            </a:r>
            <a:r>
              <a:rPr lang="en-US" sz="2400" dirty="0"/>
              <a:t> time step t, the actual reward, R</a:t>
            </a:r>
            <a:r>
              <a:rPr lang="en-US" sz="2400" baseline="-25000" dirty="0"/>
              <a:t>t</a:t>
            </a:r>
            <a:r>
              <a:rPr lang="en-US" sz="2400" dirty="0"/>
              <a:t> , was selected from a normal distribution with mean q</a:t>
            </a:r>
            <a:r>
              <a:rPr lang="en-US" sz="2400" baseline="-25000" dirty="0"/>
              <a:t>*</a:t>
            </a:r>
            <a:r>
              <a:rPr lang="en-US" sz="2400" dirty="0"/>
              <a:t>(At ) and variance 1</a:t>
            </a:r>
            <a:endParaRPr sz="2400" dirty="0"/>
          </a:p>
          <a:p>
            <a:pPr marL="457200" lvl="0" indent="-369570" algn="l" rtl="0">
              <a:lnSpc>
                <a:spcPct val="100000"/>
              </a:lnSpc>
              <a:spcBef>
                <a:spcPts val="0"/>
              </a:spcBef>
              <a:spcAft>
                <a:spcPts val="0"/>
              </a:spcAft>
              <a:buSzPct val="100000"/>
              <a:buChar char="•"/>
            </a:pPr>
            <a:r>
              <a:rPr lang="en-US" sz="2400" dirty="0">
                <a:solidFill>
                  <a:srgbClr val="980000"/>
                </a:solidFill>
              </a:rPr>
              <a:t>One Run</a:t>
            </a:r>
            <a:r>
              <a:rPr lang="en-US" sz="2400" dirty="0"/>
              <a:t> : Apply a method for 1000 time steps to one of the bandit problems</a:t>
            </a:r>
            <a:endParaRPr sz="2400" dirty="0"/>
          </a:p>
          <a:p>
            <a:pPr marL="457200" lvl="0" indent="-369570" algn="l" rtl="0">
              <a:lnSpc>
                <a:spcPct val="100000"/>
              </a:lnSpc>
              <a:spcBef>
                <a:spcPts val="0"/>
              </a:spcBef>
              <a:spcAft>
                <a:spcPts val="0"/>
              </a:spcAft>
              <a:buSzPct val="100000"/>
              <a:buChar char="•"/>
            </a:pPr>
            <a:r>
              <a:rPr lang="en-US" sz="2400" dirty="0"/>
              <a:t>Perform 2000 runs, each run with a different bandit problem, to get an algorithms average behavior </a:t>
            </a:r>
            <a:endParaRPr dirty="0"/>
          </a:p>
        </p:txBody>
      </p:sp>
      <p:pic>
        <p:nvPicPr>
          <p:cNvPr id="345" name="Google Shape;345;g24a90fbe9f0_0_214"/>
          <p:cNvPicPr preferRelativeResize="0"/>
          <p:nvPr/>
        </p:nvPicPr>
        <p:blipFill rotWithShape="1">
          <a:blip r:embed="rId3">
            <a:alphaModFix/>
          </a:blip>
          <a:srcRect/>
          <a:stretch/>
        </p:blipFill>
        <p:spPr>
          <a:xfrm>
            <a:off x="5790712" y="1781881"/>
            <a:ext cx="6154009" cy="4180200"/>
          </a:xfrm>
          <a:prstGeom prst="rect">
            <a:avLst/>
          </a:prstGeom>
          <a:noFill/>
          <a:ln>
            <a:noFill/>
          </a:ln>
        </p:spPr>
      </p:pic>
      <p:sp>
        <p:nvSpPr>
          <p:cNvPr id="346" name="Google Shape;346;g24a90fbe9f0_0_214"/>
          <p:cNvSpPr txBox="1"/>
          <p:nvPr/>
        </p:nvSpPr>
        <p:spPr>
          <a:xfrm>
            <a:off x="7022925" y="6018860"/>
            <a:ext cx="484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990000"/>
                </a:solidFill>
                <a:latin typeface="Arial"/>
                <a:ea typeface="Arial"/>
                <a:cs typeface="Arial"/>
                <a:sym typeface="Arial"/>
              </a:rPr>
              <a:t>An example bandit problem from the 10-armed testbed</a:t>
            </a:r>
            <a:endParaRPr sz="1400" b="1" i="0" u="none" strike="noStrike" cap="none">
              <a:solidFill>
                <a:srgbClr val="990000"/>
              </a:solidFill>
              <a:latin typeface="Arial"/>
              <a:ea typeface="Arial"/>
              <a:cs typeface="Arial"/>
              <a:sym typeface="Arial"/>
            </a:endParaRPr>
          </a:p>
        </p:txBody>
      </p:sp>
      <p:pic>
        <p:nvPicPr>
          <p:cNvPr id="10" name="Picture 9">
            <a:extLst>
              <a:ext uri="{FF2B5EF4-FFF2-40B4-BE49-F238E27FC236}">
                <a16:creationId xmlns:a16="http://schemas.microsoft.com/office/drawing/2014/main" id="{3CA52B5B-DFAA-F7E1-FF12-8423451F0042}"/>
              </a:ext>
            </a:extLst>
          </p:cNvPr>
          <p:cNvPicPr>
            <a:picLocks noChangeAspect="1"/>
          </p:cNvPicPr>
          <p:nvPr/>
        </p:nvPicPr>
        <p:blipFill>
          <a:blip r:embed="rId4"/>
          <a:stretch>
            <a:fillRect/>
          </a:stretch>
        </p:blipFill>
        <p:spPr>
          <a:xfrm>
            <a:off x="7608033" y="0"/>
            <a:ext cx="3823953" cy="195749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24a90fbe9f0_0_229"/>
          <p:cNvSpPr txBox="1">
            <a:spLocks noGrp="1"/>
          </p:cNvSpPr>
          <p:nvPr>
            <p:ph type="title"/>
          </p:nvPr>
        </p:nvSpPr>
        <p:spPr>
          <a:xfrm>
            <a:off x="838200" y="189275"/>
            <a:ext cx="10515600" cy="1246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000"/>
              <a:buNone/>
            </a:pPr>
            <a:r>
              <a:rPr lang="en-US" sz="3300" b="0"/>
              <a:t>Average performance of 𝛆-greedy action-value methods on the 10-armed testbed</a:t>
            </a:r>
            <a:endParaRPr sz="3300" b="0"/>
          </a:p>
        </p:txBody>
      </p:sp>
      <p:sp>
        <p:nvSpPr>
          <p:cNvPr id="353" name="Google Shape;353;g24a90fbe9f0_0_2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24</a:t>
            </a:fld>
            <a:endParaRPr/>
          </a:p>
        </p:txBody>
      </p:sp>
      <p:pic>
        <p:nvPicPr>
          <p:cNvPr id="354" name="Google Shape;354;g24a90fbe9f0_0_229"/>
          <p:cNvPicPr preferRelativeResize="0"/>
          <p:nvPr/>
        </p:nvPicPr>
        <p:blipFill rotWithShape="1">
          <a:blip r:embed="rId3">
            <a:alphaModFix/>
          </a:blip>
          <a:srcRect/>
          <a:stretch/>
        </p:blipFill>
        <p:spPr>
          <a:xfrm>
            <a:off x="1371600" y="1587875"/>
            <a:ext cx="9785354" cy="4616075"/>
          </a:xfrm>
          <a:prstGeom prst="rect">
            <a:avLst/>
          </a:prstGeom>
          <a:noFill/>
          <a:ln>
            <a:noFill/>
          </a:ln>
        </p:spPr>
      </p:pic>
      <p:sp>
        <p:nvSpPr>
          <p:cNvPr id="3" name="TextBox 2">
            <a:extLst>
              <a:ext uri="{FF2B5EF4-FFF2-40B4-BE49-F238E27FC236}">
                <a16:creationId xmlns:a16="http://schemas.microsoft.com/office/drawing/2014/main" id="{1A38B483-851E-00F9-6FFA-FDFAE183CD1A}"/>
              </a:ext>
            </a:extLst>
          </p:cNvPr>
          <p:cNvSpPr txBox="1"/>
          <p:nvPr/>
        </p:nvSpPr>
        <p:spPr>
          <a:xfrm>
            <a:off x="77971" y="6203950"/>
            <a:ext cx="11525693" cy="600164"/>
          </a:xfrm>
          <a:prstGeom prst="rect">
            <a:avLst/>
          </a:prstGeom>
          <a:noFill/>
        </p:spPr>
        <p:txBody>
          <a:bodyPr wrap="square">
            <a:spAutoFit/>
          </a:bodyPr>
          <a:lstStyle/>
          <a:p>
            <a:pPr algn="l"/>
            <a:r>
              <a:rPr lang="en-US" sz="1100" b="0" i="0" u="none" strike="noStrike" baseline="0" dirty="0">
                <a:latin typeface="CMR10"/>
              </a:rPr>
              <a:t>The graph shows the increase in expected reward with experience. The greedy method improved slightly faster than the other methods at the very beginning but then leveled off at a lower level. It achieved a reward-per-step of only about 1, compared with the best possible of about 1.55 on this testbed. The greedy method performed significantly worse in the long run because it often got stuck performing suboptimal actions</a:t>
            </a:r>
            <a:endParaRPr lang="en-US" sz="11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24a90fbe9f0_0_240"/>
          <p:cNvSpPr txBox="1">
            <a:spLocks noGrp="1"/>
          </p:cNvSpPr>
          <p:nvPr>
            <p:ph type="title"/>
          </p:nvPr>
        </p:nvSpPr>
        <p:spPr>
          <a:xfrm>
            <a:off x="838200" y="189275"/>
            <a:ext cx="10515600" cy="1246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000"/>
              <a:buNone/>
            </a:pPr>
            <a:r>
              <a:rPr lang="en-US" sz="3300" b="0"/>
              <a:t>Average performance of 𝛆-greedy action-value methods on the 10-armed testbed</a:t>
            </a:r>
            <a:endParaRPr sz="3300" b="0"/>
          </a:p>
        </p:txBody>
      </p:sp>
      <p:sp>
        <p:nvSpPr>
          <p:cNvPr id="361" name="Google Shape;361;g24a90fbe9f0_0_24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25</a:t>
            </a:fld>
            <a:endParaRPr/>
          </a:p>
        </p:txBody>
      </p:sp>
      <p:pic>
        <p:nvPicPr>
          <p:cNvPr id="362" name="Google Shape;362;g24a90fbe9f0_0_240"/>
          <p:cNvPicPr preferRelativeResize="0"/>
          <p:nvPr/>
        </p:nvPicPr>
        <p:blipFill rotWithShape="1">
          <a:blip r:embed="rId3">
            <a:alphaModFix/>
          </a:blip>
          <a:srcRect/>
          <a:stretch/>
        </p:blipFill>
        <p:spPr>
          <a:xfrm>
            <a:off x="1180650" y="1587875"/>
            <a:ext cx="9830698" cy="4616075"/>
          </a:xfrm>
          <a:prstGeom prst="rect">
            <a:avLst/>
          </a:prstGeom>
          <a:noFill/>
          <a:ln>
            <a:noFill/>
          </a:ln>
        </p:spPr>
      </p:pic>
      <p:pic>
        <p:nvPicPr>
          <p:cNvPr id="3" name="Picture 2">
            <a:extLst>
              <a:ext uri="{FF2B5EF4-FFF2-40B4-BE49-F238E27FC236}">
                <a16:creationId xmlns:a16="http://schemas.microsoft.com/office/drawing/2014/main" id="{962F1575-9A33-041A-72E2-760ADBF1BD3F}"/>
              </a:ext>
            </a:extLst>
          </p:cNvPr>
          <p:cNvPicPr>
            <a:picLocks noChangeAspect="1"/>
          </p:cNvPicPr>
          <p:nvPr/>
        </p:nvPicPr>
        <p:blipFill>
          <a:blip r:embed="rId4"/>
          <a:stretch>
            <a:fillRect/>
          </a:stretch>
        </p:blipFill>
        <p:spPr>
          <a:xfrm>
            <a:off x="6283975" y="899210"/>
            <a:ext cx="5547329" cy="1224931"/>
          </a:xfrm>
          <a:prstGeom prst="rect">
            <a:avLst/>
          </a:prstGeom>
          <a:ln>
            <a:solidFill>
              <a:schemeClr val="tx1"/>
            </a:solidFill>
          </a:ln>
          <a:effectLst>
            <a:outerShdw blurRad="63500" sx="102000" sy="102000" algn="ctr" rotWithShape="0">
              <a:prstClr val="black">
                <a:alpha val="40000"/>
              </a:prst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24a90fbe9f0_0_252"/>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sz="3300" b="0"/>
              <a:t>Discussion on Exploration vs. Exploitation</a:t>
            </a:r>
            <a:endParaRPr sz="3300" b="0"/>
          </a:p>
        </p:txBody>
      </p:sp>
      <p:sp>
        <p:nvSpPr>
          <p:cNvPr id="369" name="Google Shape;369;g24a90fbe9f0_0_25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26</a:t>
            </a:fld>
            <a:endParaRPr/>
          </a:p>
        </p:txBody>
      </p:sp>
      <p:sp>
        <p:nvSpPr>
          <p:cNvPr id="370" name="Google Shape;370;g24a90fbe9f0_0_252"/>
          <p:cNvSpPr txBox="1">
            <a:spLocks noGrp="1"/>
          </p:cNvSpPr>
          <p:nvPr>
            <p:ph type="body" idx="1"/>
          </p:nvPr>
        </p:nvSpPr>
        <p:spPr>
          <a:xfrm>
            <a:off x="838200" y="1632858"/>
            <a:ext cx="10515600" cy="4441500"/>
          </a:xfrm>
          <a:prstGeom prst="rect">
            <a:avLst/>
          </a:prstGeom>
          <a:noFill/>
          <a:ln>
            <a:noFill/>
          </a:ln>
        </p:spPr>
        <p:txBody>
          <a:bodyPr spcFirstLastPara="1" wrap="square" lIns="91425" tIns="45700" rIns="91425" bIns="45700" anchor="t" anchorCtr="0">
            <a:normAutofit/>
          </a:bodyPr>
          <a:lstStyle/>
          <a:p>
            <a:pPr marL="457200" lvl="0" indent="-393700" algn="l" rtl="0">
              <a:lnSpc>
                <a:spcPct val="100000"/>
              </a:lnSpc>
              <a:spcBef>
                <a:spcPts val="1000"/>
              </a:spcBef>
              <a:spcAft>
                <a:spcPts val="0"/>
              </a:spcAft>
              <a:buSzPts val="2600"/>
              <a:buAutoNum type="arabicParenR"/>
            </a:pPr>
            <a:r>
              <a:rPr lang="en-US" sz="2600" dirty="0"/>
              <a:t>What if the reward variance is </a:t>
            </a:r>
            <a:endParaRPr sz="2600" dirty="0"/>
          </a:p>
          <a:p>
            <a:pPr marL="914400" lvl="1" indent="-393700" algn="l" rtl="0">
              <a:lnSpc>
                <a:spcPct val="90000"/>
              </a:lnSpc>
              <a:spcBef>
                <a:spcPts val="0"/>
              </a:spcBef>
              <a:spcAft>
                <a:spcPts val="0"/>
              </a:spcAft>
              <a:buClr>
                <a:schemeClr val="dk1"/>
              </a:buClr>
              <a:buSzPts val="2600"/>
              <a:buAutoNum type="alphaLcPeriod"/>
            </a:pPr>
            <a:r>
              <a:rPr lang="en-US" sz="2600" dirty="0">
                <a:solidFill>
                  <a:schemeClr val="dk1"/>
                </a:solidFill>
              </a:rPr>
              <a:t>larger, say 10 instead of 1?</a:t>
            </a:r>
            <a:endParaRPr sz="2600" dirty="0">
              <a:solidFill>
                <a:schemeClr val="dk1"/>
              </a:solidFill>
            </a:endParaRPr>
          </a:p>
          <a:p>
            <a:pPr marL="914400" lvl="1" indent="-393700" algn="l" rtl="0">
              <a:lnSpc>
                <a:spcPct val="90000"/>
              </a:lnSpc>
              <a:spcBef>
                <a:spcPts val="0"/>
              </a:spcBef>
              <a:spcAft>
                <a:spcPts val="0"/>
              </a:spcAft>
              <a:buClr>
                <a:schemeClr val="dk1"/>
              </a:buClr>
              <a:buSzPts val="2600"/>
              <a:buAutoNum type="alphaLcPeriod"/>
            </a:pPr>
            <a:r>
              <a:rPr lang="en-US" sz="2600" dirty="0">
                <a:solidFill>
                  <a:schemeClr val="dk1"/>
                </a:solidFill>
              </a:rPr>
              <a:t>zero ? [ deterministic ] </a:t>
            </a:r>
            <a:endParaRPr sz="2600" dirty="0">
              <a:solidFill>
                <a:schemeClr val="dk1"/>
              </a:solidFill>
            </a:endParaRPr>
          </a:p>
          <a:p>
            <a:pPr marL="0" lvl="0" indent="0" algn="l" rtl="0">
              <a:lnSpc>
                <a:spcPct val="100000"/>
              </a:lnSpc>
              <a:spcBef>
                <a:spcPts val="1000"/>
              </a:spcBef>
              <a:spcAft>
                <a:spcPts val="0"/>
              </a:spcAft>
              <a:buSzPts val="2800"/>
              <a:buNone/>
            </a:pPr>
            <a:r>
              <a:rPr lang="en-US" sz="2600" dirty="0"/>
              <a:t>2)  What if the bandit task is non-stationary? [ that is, the true values of the actions changed over time] </a:t>
            </a:r>
            <a:endParaRPr sz="2600" dirty="0"/>
          </a:p>
          <a:p>
            <a:pPr marL="0" lvl="0" indent="0" algn="l" rtl="0">
              <a:lnSpc>
                <a:spcPct val="100000"/>
              </a:lnSpc>
              <a:spcBef>
                <a:spcPts val="1000"/>
              </a:spcBef>
              <a:spcAft>
                <a:spcPts val="0"/>
              </a:spcAft>
              <a:buSzPts val="2800"/>
              <a:buNone/>
            </a:pPr>
            <a:endParaRPr sz="2300" dirty="0"/>
          </a:p>
        </p:txBody>
      </p:sp>
      <p:pic>
        <p:nvPicPr>
          <p:cNvPr id="3" name="Picture 2">
            <a:extLst>
              <a:ext uri="{FF2B5EF4-FFF2-40B4-BE49-F238E27FC236}">
                <a16:creationId xmlns:a16="http://schemas.microsoft.com/office/drawing/2014/main" id="{A8BBE9CC-E1B7-0E7D-C6FF-989786166890}"/>
              </a:ext>
            </a:extLst>
          </p:cNvPr>
          <p:cNvPicPr>
            <a:picLocks noChangeAspect="1"/>
          </p:cNvPicPr>
          <p:nvPr/>
        </p:nvPicPr>
        <p:blipFill>
          <a:blip r:embed="rId3"/>
          <a:stretch>
            <a:fillRect/>
          </a:stretch>
        </p:blipFill>
        <p:spPr>
          <a:xfrm>
            <a:off x="3267332" y="4200370"/>
            <a:ext cx="6483683" cy="2521080"/>
          </a:xfrm>
          <a:prstGeom prst="rect">
            <a:avLst/>
          </a:prstGeom>
        </p:spPr>
      </p:pic>
      <p:sp>
        <p:nvSpPr>
          <p:cNvPr id="5" name="TextBox 4">
            <a:extLst>
              <a:ext uri="{FF2B5EF4-FFF2-40B4-BE49-F238E27FC236}">
                <a16:creationId xmlns:a16="http://schemas.microsoft.com/office/drawing/2014/main" id="{28F89B5C-9EEC-8E44-1737-8EA7F0946033}"/>
              </a:ext>
            </a:extLst>
          </p:cNvPr>
          <p:cNvSpPr txBox="1"/>
          <p:nvPr/>
        </p:nvSpPr>
        <p:spPr>
          <a:xfrm>
            <a:off x="4246434" y="3960438"/>
            <a:ext cx="4023805" cy="307777"/>
          </a:xfrm>
          <a:prstGeom prst="rect">
            <a:avLst/>
          </a:prstGeom>
          <a:noFill/>
        </p:spPr>
        <p:txBody>
          <a:bodyPr wrap="square">
            <a:spAutoFit/>
          </a:bodyPr>
          <a:lstStyle/>
          <a:p>
            <a:r>
              <a:rPr lang="en-US" dirty="0">
                <a:highlight>
                  <a:srgbClr val="FFFF00"/>
                </a:highlight>
              </a:rPr>
              <a:t>Non-stationary bandit = Changing environment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24a90fbe9f0_0_262"/>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sz="3000" b="1">
                <a:solidFill>
                  <a:srgbClr val="274E13"/>
                </a:solidFill>
                <a:highlight>
                  <a:srgbClr val="FFF2CC"/>
                </a:highlight>
              </a:rPr>
              <a:t>Ex-2:</a:t>
            </a:r>
            <a:r>
              <a:rPr lang="en-US" sz="3000"/>
              <a:t> </a:t>
            </a:r>
            <a:endParaRPr sz="3300" b="0"/>
          </a:p>
        </p:txBody>
      </p:sp>
      <p:sp>
        <p:nvSpPr>
          <p:cNvPr id="377" name="Google Shape;377;g24a90fbe9f0_0_26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27</a:t>
            </a:fld>
            <a:endParaRPr/>
          </a:p>
        </p:txBody>
      </p:sp>
      <p:sp>
        <p:nvSpPr>
          <p:cNvPr id="378" name="Google Shape;378;g24a90fbe9f0_0_262"/>
          <p:cNvSpPr txBox="1">
            <a:spLocks noGrp="1"/>
          </p:cNvSpPr>
          <p:nvPr>
            <p:ph type="body" idx="1"/>
          </p:nvPr>
        </p:nvSpPr>
        <p:spPr>
          <a:xfrm>
            <a:off x="838200" y="1632858"/>
            <a:ext cx="10515600" cy="4441500"/>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100000"/>
              </a:lnSpc>
              <a:spcBef>
                <a:spcPts val="1000"/>
              </a:spcBef>
              <a:spcAft>
                <a:spcPts val="0"/>
              </a:spcAft>
              <a:buSzPct val="138957"/>
              <a:buNone/>
            </a:pPr>
            <a:r>
              <a:rPr lang="en-US" sz="2600" dirty="0"/>
              <a:t>Consider a k -armed bandit problem with k = 4 actions, denoted 1, 2, 3, and 4. </a:t>
            </a:r>
            <a:endParaRPr sz="2600" dirty="0"/>
          </a:p>
          <a:p>
            <a:pPr marL="0" lvl="0" indent="0" algn="l" rtl="0">
              <a:lnSpc>
                <a:spcPct val="100000"/>
              </a:lnSpc>
              <a:spcBef>
                <a:spcPts val="1000"/>
              </a:spcBef>
              <a:spcAft>
                <a:spcPts val="0"/>
              </a:spcAft>
              <a:buSzPct val="138957"/>
              <a:buNone/>
            </a:pPr>
            <a:endParaRPr sz="2600" dirty="0"/>
          </a:p>
          <a:p>
            <a:pPr marL="0" lvl="0" indent="0" algn="l" rtl="0">
              <a:lnSpc>
                <a:spcPct val="100000"/>
              </a:lnSpc>
              <a:spcBef>
                <a:spcPts val="1000"/>
              </a:spcBef>
              <a:spcAft>
                <a:spcPts val="0"/>
              </a:spcAft>
              <a:buSzPct val="138957"/>
              <a:buNone/>
            </a:pPr>
            <a:r>
              <a:rPr lang="en-US" sz="2600" dirty="0"/>
              <a:t>Consider applying to this problem a bandit algorithm using 𝛆-greedy action selection, sample-average action-value estimates, and initial estimates of Q1 (a) = 0, for all a. </a:t>
            </a:r>
            <a:endParaRPr sz="2600" dirty="0"/>
          </a:p>
          <a:p>
            <a:pPr marL="0" lvl="0" indent="0" algn="l" rtl="0">
              <a:lnSpc>
                <a:spcPct val="100000"/>
              </a:lnSpc>
              <a:spcBef>
                <a:spcPts val="1000"/>
              </a:spcBef>
              <a:spcAft>
                <a:spcPts val="0"/>
              </a:spcAft>
              <a:buSzPct val="138957"/>
              <a:buNone/>
            </a:pPr>
            <a:endParaRPr sz="2600" dirty="0"/>
          </a:p>
          <a:p>
            <a:pPr marL="0" lvl="0" indent="0" algn="l" rtl="0">
              <a:lnSpc>
                <a:spcPct val="100000"/>
              </a:lnSpc>
              <a:spcBef>
                <a:spcPts val="1000"/>
              </a:spcBef>
              <a:spcAft>
                <a:spcPts val="0"/>
              </a:spcAft>
              <a:buSzPct val="138957"/>
              <a:buNone/>
            </a:pPr>
            <a:r>
              <a:rPr lang="en-US" sz="2600" dirty="0"/>
              <a:t>Suppose the initial sequence of actions and rewards is </a:t>
            </a:r>
            <a:r>
              <a:rPr lang="en-US" sz="2600" dirty="0">
                <a:solidFill>
                  <a:srgbClr val="980000"/>
                </a:solidFill>
              </a:rPr>
              <a:t>A1 = 1, R1 = 1</a:t>
            </a:r>
            <a:r>
              <a:rPr lang="en-US" sz="2600" dirty="0"/>
              <a:t>, </a:t>
            </a:r>
            <a:r>
              <a:rPr lang="en-US" sz="2600" dirty="0">
                <a:solidFill>
                  <a:srgbClr val="0000FF"/>
                </a:solidFill>
              </a:rPr>
              <a:t>A2 = 2, R2 = 1</a:t>
            </a:r>
            <a:r>
              <a:rPr lang="en-US" sz="2600" dirty="0"/>
              <a:t>, </a:t>
            </a:r>
            <a:r>
              <a:rPr lang="en-US" sz="2600" dirty="0">
                <a:solidFill>
                  <a:srgbClr val="980000"/>
                </a:solidFill>
              </a:rPr>
              <a:t>A3 = 2, R3 = 2</a:t>
            </a:r>
            <a:r>
              <a:rPr lang="en-US" sz="2600" dirty="0"/>
              <a:t>, </a:t>
            </a:r>
            <a:r>
              <a:rPr lang="en-US" sz="2600" dirty="0">
                <a:solidFill>
                  <a:srgbClr val="0000FF"/>
                </a:solidFill>
              </a:rPr>
              <a:t>A4 = 2, R4 = 2</a:t>
            </a:r>
            <a:r>
              <a:rPr lang="en-US" sz="2600" dirty="0"/>
              <a:t>, </a:t>
            </a:r>
            <a:r>
              <a:rPr lang="en-US" sz="2600" dirty="0">
                <a:solidFill>
                  <a:srgbClr val="980000"/>
                </a:solidFill>
              </a:rPr>
              <a:t>A5 = 3, R5 = 0</a:t>
            </a:r>
            <a:r>
              <a:rPr lang="en-US" sz="2600" dirty="0"/>
              <a:t>. </a:t>
            </a:r>
            <a:endParaRPr sz="2600" dirty="0"/>
          </a:p>
          <a:p>
            <a:pPr marL="0" lvl="0" indent="0" algn="l" rtl="0">
              <a:lnSpc>
                <a:spcPct val="100000"/>
              </a:lnSpc>
              <a:spcBef>
                <a:spcPts val="1000"/>
              </a:spcBef>
              <a:spcAft>
                <a:spcPts val="0"/>
              </a:spcAft>
              <a:buSzPct val="138957"/>
              <a:buNone/>
            </a:pPr>
            <a:endParaRPr sz="2600" dirty="0"/>
          </a:p>
          <a:p>
            <a:pPr marL="0" lvl="0" indent="0" algn="l" rtl="0">
              <a:lnSpc>
                <a:spcPct val="100000"/>
              </a:lnSpc>
              <a:spcBef>
                <a:spcPts val="1000"/>
              </a:spcBef>
              <a:spcAft>
                <a:spcPts val="0"/>
              </a:spcAft>
              <a:buSzPct val="138957"/>
              <a:buNone/>
            </a:pPr>
            <a:r>
              <a:rPr lang="en-US" sz="2600" dirty="0"/>
              <a:t>On some of these time steps the 𝛆 case may have occurred, causing an action to be selected at random. </a:t>
            </a:r>
            <a:endParaRPr sz="2600" dirty="0"/>
          </a:p>
          <a:p>
            <a:pPr marL="0" lvl="0" indent="0" algn="l" rtl="0">
              <a:lnSpc>
                <a:spcPct val="100000"/>
              </a:lnSpc>
              <a:spcBef>
                <a:spcPts val="1000"/>
              </a:spcBef>
              <a:spcAft>
                <a:spcPts val="0"/>
              </a:spcAft>
              <a:buSzPct val="138957"/>
              <a:buNone/>
            </a:pPr>
            <a:endParaRPr sz="2600" dirty="0"/>
          </a:p>
          <a:p>
            <a:pPr marL="0" lvl="0" indent="0" algn="l" rtl="0">
              <a:lnSpc>
                <a:spcPct val="100000"/>
              </a:lnSpc>
              <a:spcBef>
                <a:spcPts val="1000"/>
              </a:spcBef>
              <a:spcAft>
                <a:spcPts val="0"/>
              </a:spcAft>
              <a:buSzPct val="138957"/>
              <a:buNone/>
            </a:pPr>
            <a:r>
              <a:rPr lang="en-US" sz="2600" dirty="0"/>
              <a:t>On which time steps did this definitely occur? On which time steps could this possibly have occurred?</a:t>
            </a:r>
            <a:endParaRPr sz="2300" dirty="0"/>
          </a:p>
        </p:txBody>
      </p:sp>
      <p:pic>
        <p:nvPicPr>
          <p:cNvPr id="3" name="Picture 2">
            <a:extLst>
              <a:ext uri="{FF2B5EF4-FFF2-40B4-BE49-F238E27FC236}">
                <a16:creationId xmlns:a16="http://schemas.microsoft.com/office/drawing/2014/main" id="{D0115D4C-754B-5F8C-D09E-4DACB765610F}"/>
              </a:ext>
            </a:extLst>
          </p:cNvPr>
          <p:cNvPicPr>
            <a:picLocks noChangeAspect="1"/>
          </p:cNvPicPr>
          <p:nvPr/>
        </p:nvPicPr>
        <p:blipFill>
          <a:blip r:embed="rId3"/>
          <a:stretch>
            <a:fillRect/>
          </a:stretch>
        </p:blipFill>
        <p:spPr>
          <a:xfrm>
            <a:off x="8909702" y="385931"/>
            <a:ext cx="3146421" cy="333464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24a90fbe9f0_0_277"/>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sz="3300"/>
              <a:t>Incremental Implementation</a:t>
            </a:r>
            <a:endParaRPr sz="3000" b="1">
              <a:solidFill>
                <a:srgbClr val="274E13"/>
              </a:solidFill>
              <a:highlight>
                <a:srgbClr val="FFF2CC"/>
              </a:highlight>
            </a:endParaRPr>
          </a:p>
        </p:txBody>
      </p:sp>
      <p:sp>
        <p:nvSpPr>
          <p:cNvPr id="385" name="Google Shape;385;g24a90fbe9f0_0_27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28</a:t>
            </a:fld>
            <a:endParaRPr/>
          </a:p>
        </p:txBody>
      </p:sp>
      <p:sp>
        <p:nvSpPr>
          <p:cNvPr id="386" name="Google Shape;386;g24a90fbe9f0_0_277"/>
          <p:cNvSpPr txBox="1">
            <a:spLocks noGrp="1"/>
          </p:cNvSpPr>
          <p:nvPr>
            <p:ph type="body" idx="1"/>
          </p:nvPr>
        </p:nvSpPr>
        <p:spPr>
          <a:xfrm>
            <a:off x="838175" y="1753750"/>
            <a:ext cx="4569000" cy="4653600"/>
          </a:xfrm>
          <a:prstGeom prst="rect">
            <a:avLst/>
          </a:prstGeom>
          <a:noFill/>
          <a:ln>
            <a:noFill/>
          </a:ln>
        </p:spPr>
        <p:txBody>
          <a:bodyPr spcFirstLastPara="1" wrap="square" lIns="91425" tIns="45700" rIns="91425" bIns="45700" anchor="t" anchorCtr="0">
            <a:normAutofit/>
          </a:bodyPr>
          <a:lstStyle/>
          <a:p>
            <a:pPr marL="457200" lvl="0" indent="-374650" algn="l" rtl="0">
              <a:lnSpc>
                <a:spcPct val="100000"/>
              </a:lnSpc>
              <a:spcBef>
                <a:spcPts val="1000"/>
              </a:spcBef>
              <a:spcAft>
                <a:spcPts val="0"/>
              </a:spcAft>
              <a:buSzPts val="2300"/>
              <a:buChar char="•"/>
            </a:pPr>
            <a:r>
              <a:rPr lang="en-US" sz="2600" dirty="0"/>
              <a:t>Efficient approach to compute the estimate of action-value; </a:t>
            </a:r>
            <a:endParaRPr sz="2600" dirty="0"/>
          </a:p>
          <a:p>
            <a:pPr marL="457200" lvl="0" indent="0" algn="l" rtl="0">
              <a:lnSpc>
                <a:spcPct val="100000"/>
              </a:lnSpc>
              <a:spcBef>
                <a:spcPts val="1000"/>
              </a:spcBef>
              <a:spcAft>
                <a:spcPts val="0"/>
              </a:spcAft>
              <a:buSzPts val="2800"/>
              <a:buNone/>
            </a:pPr>
            <a:endParaRPr sz="2600" dirty="0"/>
          </a:p>
          <a:p>
            <a:pPr marL="457200" lvl="0" indent="0" algn="l" rtl="0">
              <a:lnSpc>
                <a:spcPct val="100000"/>
              </a:lnSpc>
              <a:spcBef>
                <a:spcPts val="1000"/>
              </a:spcBef>
              <a:spcAft>
                <a:spcPts val="0"/>
              </a:spcAft>
              <a:buSzPts val="2800"/>
              <a:buNone/>
            </a:pPr>
            <a:endParaRPr sz="2600" dirty="0"/>
          </a:p>
          <a:p>
            <a:pPr marL="457200" lvl="0" indent="-374650" algn="l" rtl="0">
              <a:lnSpc>
                <a:spcPct val="100000"/>
              </a:lnSpc>
              <a:spcBef>
                <a:spcPts val="1000"/>
              </a:spcBef>
              <a:spcAft>
                <a:spcPts val="0"/>
              </a:spcAft>
              <a:buSzPts val="2300"/>
              <a:buChar char="•"/>
            </a:pPr>
            <a:r>
              <a:rPr lang="en-US" sz="2600" dirty="0"/>
              <a:t>Given Qn and the nth reward, Rn , the new average of all n rewards can be computed as follows</a:t>
            </a:r>
            <a:endParaRPr sz="2600" dirty="0"/>
          </a:p>
        </p:txBody>
      </p:sp>
      <p:pic>
        <p:nvPicPr>
          <p:cNvPr id="387" name="Google Shape;387;g24a90fbe9f0_0_277"/>
          <p:cNvPicPr preferRelativeResize="0"/>
          <p:nvPr/>
        </p:nvPicPr>
        <p:blipFill rotWithShape="1">
          <a:blip r:embed="rId3">
            <a:alphaModFix/>
          </a:blip>
          <a:srcRect/>
          <a:stretch/>
        </p:blipFill>
        <p:spPr>
          <a:xfrm>
            <a:off x="1060512" y="3248989"/>
            <a:ext cx="4124325" cy="904875"/>
          </a:xfrm>
          <a:prstGeom prst="rect">
            <a:avLst/>
          </a:prstGeom>
          <a:noFill/>
          <a:ln>
            <a:noFill/>
          </a:ln>
        </p:spPr>
      </p:pic>
      <p:pic>
        <p:nvPicPr>
          <p:cNvPr id="388" name="Google Shape;388;g24a90fbe9f0_0_277"/>
          <p:cNvPicPr preferRelativeResize="0"/>
          <p:nvPr/>
        </p:nvPicPr>
        <p:blipFill rotWithShape="1">
          <a:blip r:embed="rId4">
            <a:alphaModFix/>
          </a:blip>
          <a:srcRect/>
          <a:stretch/>
        </p:blipFill>
        <p:spPr>
          <a:xfrm>
            <a:off x="6229975" y="898526"/>
            <a:ext cx="5069926" cy="4658624"/>
          </a:xfrm>
          <a:prstGeom prst="rect">
            <a:avLst/>
          </a:prstGeom>
          <a:noFill/>
          <a:ln>
            <a:noFill/>
          </a:ln>
        </p:spPr>
      </p:pic>
      <p:graphicFrame>
        <p:nvGraphicFramePr>
          <p:cNvPr id="8" name="Table 7">
            <a:extLst>
              <a:ext uri="{FF2B5EF4-FFF2-40B4-BE49-F238E27FC236}">
                <a16:creationId xmlns:a16="http://schemas.microsoft.com/office/drawing/2014/main" id="{A9658A64-2E69-E52D-278C-700B71CDB6BF}"/>
              </a:ext>
            </a:extLst>
          </p:cNvPr>
          <p:cNvGraphicFramePr>
            <a:graphicFrameLocks noGrp="1"/>
          </p:cNvGraphicFramePr>
          <p:nvPr>
            <p:extLst>
              <p:ext uri="{D42A27DB-BD31-4B8C-83A1-F6EECF244321}">
                <p14:modId xmlns:p14="http://schemas.microsoft.com/office/powerpoint/2010/main" val="2017724979"/>
              </p:ext>
            </p:extLst>
          </p:nvPr>
        </p:nvGraphicFramePr>
        <p:xfrm>
          <a:off x="838200" y="3848894"/>
          <a:ext cx="10515600" cy="304800"/>
        </p:xfrm>
        <a:graphic>
          <a:graphicData uri="http://schemas.openxmlformats.org/drawingml/2006/table">
            <a:tbl>
              <a:tblPr/>
              <a:tblGrid>
                <a:gridCol w="10515600">
                  <a:extLst>
                    <a:ext uri="{9D8B030D-6E8A-4147-A177-3AD203B41FA5}">
                      <a16:colId xmlns:a16="http://schemas.microsoft.com/office/drawing/2014/main" val="841511344"/>
                    </a:ext>
                  </a:extLst>
                </a:gridCol>
              </a:tblGrid>
              <a:tr h="0">
                <a:tc>
                  <a:txBody>
                    <a:bodyPr/>
                    <a:lstStyle/>
                    <a:p>
                      <a:endParaRPr lang="en-US" dirty="0"/>
                    </a:p>
                  </a:txBody>
                  <a:tcPr anchor="ctr">
                    <a:lnL>
                      <a:noFill/>
                    </a:lnL>
                    <a:lnR>
                      <a:noFill/>
                    </a:lnR>
                    <a:lnT>
                      <a:noFill/>
                    </a:lnT>
                    <a:lnB>
                      <a:noFill/>
                    </a:lnB>
                    <a:noFill/>
                  </a:tcPr>
                </a:tc>
                <a:extLst>
                  <a:ext uri="{0D108BD9-81ED-4DB2-BD59-A6C34878D82A}">
                    <a16:rowId xmlns:a16="http://schemas.microsoft.com/office/drawing/2014/main" val="2886064130"/>
                  </a:ext>
                </a:extLst>
              </a:tr>
            </a:tbl>
          </a:graphicData>
        </a:graphic>
      </p:graphicFrame>
      <p:graphicFrame>
        <p:nvGraphicFramePr>
          <p:cNvPr id="9" name="Table 8">
            <a:extLst>
              <a:ext uri="{FF2B5EF4-FFF2-40B4-BE49-F238E27FC236}">
                <a16:creationId xmlns:a16="http://schemas.microsoft.com/office/drawing/2014/main" id="{F839C23B-0216-C54F-67C2-6D57A5F1E68F}"/>
              </a:ext>
            </a:extLst>
          </p:cNvPr>
          <p:cNvGraphicFramePr>
            <a:graphicFrameLocks noGrp="1"/>
          </p:cNvGraphicFramePr>
          <p:nvPr>
            <p:extLst>
              <p:ext uri="{D42A27DB-BD31-4B8C-83A1-F6EECF244321}">
                <p14:modId xmlns:p14="http://schemas.microsoft.com/office/powerpoint/2010/main" val="243093021"/>
              </p:ext>
            </p:extLst>
          </p:nvPr>
        </p:nvGraphicFramePr>
        <p:xfrm>
          <a:off x="1208362" y="3035803"/>
          <a:ext cx="3828626" cy="304800"/>
        </p:xfrm>
        <a:graphic>
          <a:graphicData uri="http://schemas.openxmlformats.org/drawingml/2006/table">
            <a:tbl>
              <a:tblPr/>
              <a:tblGrid>
                <a:gridCol w="3828626">
                  <a:extLst>
                    <a:ext uri="{9D8B030D-6E8A-4147-A177-3AD203B41FA5}">
                      <a16:colId xmlns:a16="http://schemas.microsoft.com/office/drawing/2014/main" val="430001031"/>
                    </a:ext>
                  </a:extLst>
                </a:gridCol>
              </a:tblGrid>
              <a:tr h="0">
                <a:tc>
                  <a:txBody>
                    <a:bodyPr/>
                    <a:lstStyle/>
                    <a:p>
                      <a:r>
                        <a:rPr lang="en-US" dirty="0"/>
                        <a:t>Q</a:t>
                      </a:r>
                      <a:r>
                        <a:rPr lang="en-US" baseline="-25000" dirty="0"/>
                        <a:t>n</a:t>
                      </a:r>
                      <a:r>
                        <a:rPr lang="en-US" dirty="0"/>
                        <a:t> = Old estimate (before the new reward R</a:t>
                      </a:r>
                      <a:r>
                        <a:rPr lang="en-US" baseline="-25000" dirty="0"/>
                        <a:t>n</a:t>
                      </a:r>
                      <a:r>
                        <a:rPr lang="en-US" dirty="0"/>
                        <a:t>​)</a:t>
                      </a:r>
                    </a:p>
                  </a:txBody>
                  <a:tcPr anchor="ctr">
                    <a:lnL>
                      <a:noFill/>
                    </a:lnL>
                    <a:lnR>
                      <a:noFill/>
                    </a:lnR>
                    <a:lnT>
                      <a:noFill/>
                    </a:lnT>
                    <a:lnB>
                      <a:noFill/>
                    </a:lnB>
                    <a:noFill/>
                  </a:tcPr>
                </a:tc>
                <a:extLst>
                  <a:ext uri="{0D108BD9-81ED-4DB2-BD59-A6C34878D82A}">
                    <a16:rowId xmlns:a16="http://schemas.microsoft.com/office/drawing/2014/main" val="3276708814"/>
                  </a:ext>
                </a:extLst>
              </a:tr>
            </a:tbl>
          </a:graphicData>
        </a:graphic>
      </p:graphicFrame>
      <p:graphicFrame>
        <p:nvGraphicFramePr>
          <p:cNvPr id="10" name="Table 9">
            <a:extLst>
              <a:ext uri="{FF2B5EF4-FFF2-40B4-BE49-F238E27FC236}">
                <a16:creationId xmlns:a16="http://schemas.microsoft.com/office/drawing/2014/main" id="{4C6EA8EB-E586-FA33-173C-891B3AFB2799}"/>
              </a:ext>
            </a:extLst>
          </p:cNvPr>
          <p:cNvGraphicFramePr>
            <a:graphicFrameLocks noGrp="1"/>
          </p:cNvGraphicFramePr>
          <p:nvPr>
            <p:extLst>
              <p:ext uri="{D42A27DB-BD31-4B8C-83A1-F6EECF244321}">
                <p14:modId xmlns:p14="http://schemas.microsoft.com/office/powerpoint/2010/main" val="939247354"/>
              </p:ext>
            </p:extLst>
          </p:nvPr>
        </p:nvGraphicFramePr>
        <p:xfrm>
          <a:off x="6311543" y="569332"/>
          <a:ext cx="5177724" cy="304800"/>
        </p:xfrm>
        <a:graphic>
          <a:graphicData uri="http://schemas.openxmlformats.org/drawingml/2006/table">
            <a:tbl>
              <a:tblPr/>
              <a:tblGrid>
                <a:gridCol w="5177724">
                  <a:extLst>
                    <a:ext uri="{9D8B030D-6E8A-4147-A177-3AD203B41FA5}">
                      <a16:colId xmlns:a16="http://schemas.microsoft.com/office/drawing/2014/main" val="430001031"/>
                    </a:ext>
                  </a:extLst>
                </a:gridCol>
              </a:tblGrid>
              <a:tr h="0">
                <a:tc>
                  <a:txBody>
                    <a:bodyPr/>
                    <a:lstStyle/>
                    <a:p>
                      <a:r>
                        <a:rPr lang="en-US" dirty="0"/>
                        <a:t>Q</a:t>
                      </a:r>
                      <a:r>
                        <a:rPr lang="en-US" baseline="-25000" dirty="0"/>
                        <a:t>n+1</a:t>
                      </a:r>
                      <a:r>
                        <a:rPr lang="en-US" dirty="0"/>
                        <a:t> = New estimate </a:t>
                      </a:r>
                    </a:p>
                  </a:txBody>
                  <a:tcPr anchor="ctr">
                    <a:lnL>
                      <a:noFill/>
                    </a:lnL>
                    <a:lnR>
                      <a:noFill/>
                    </a:lnR>
                    <a:lnT>
                      <a:noFill/>
                    </a:lnT>
                    <a:lnB>
                      <a:noFill/>
                    </a:lnB>
                    <a:noFill/>
                  </a:tcPr>
                </a:tc>
                <a:extLst>
                  <a:ext uri="{0D108BD9-81ED-4DB2-BD59-A6C34878D82A}">
                    <a16:rowId xmlns:a16="http://schemas.microsoft.com/office/drawing/2014/main" val="3276708814"/>
                  </a:ext>
                </a:extLst>
              </a:tr>
            </a:tbl>
          </a:graphicData>
        </a:graphic>
      </p:graphicFrame>
      <p:pic>
        <p:nvPicPr>
          <p:cNvPr id="11" name="Google Shape;397;g24a90fbe9f0_0_288">
            <a:extLst>
              <a:ext uri="{FF2B5EF4-FFF2-40B4-BE49-F238E27FC236}">
                <a16:creationId xmlns:a16="http://schemas.microsoft.com/office/drawing/2014/main" id="{EA72629C-51D2-B250-6A20-FBD4A20D6E54}"/>
              </a:ext>
            </a:extLst>
          </p:cNvPr>
          <p:cNvPicPr preferRelativeResize="0"/>
          <p:nvPr/>
        </p:nvPicPr>
        <p:blipFill rotWithShape="1">
          <a:blip r:embed="rId5">
            <a:alphaModFix/>
          </a:blip>
          <a:srcRect/>
          <a:stretch/>
        </p:blipFill>
        <p:spPr>
          <a:xfrm>
            <a:off x="5847515" y="5591838"/>
            <a:ext cx="5943218" cy="76451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g24a90fbe9f0_0_288"/>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sz="3300"/>
              <a:t>Incremental Implementation</a:t>
            </a:r>
            <a:endParaRPr sz="3000" b="1">
              <a:solidFill>
                <a:srgbClr val="274E13"/>
              </a:solidFill>
              <a:highlight>
                <a:srgbClr val="FFF2CC"/>
              </a:highlight>
            </a:endParaRPr>
          </a:p>
        </p:txBody>
      </p:sp>
      <p:sp>
        <p:nvSpPr>
          <p:cNvPr id="395" name="Google Shape;395;g24a90fbe9f0_0_28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29</a:t>
            </a:fld>
            <a:endParaRPr/>
          </a:p>
        </p:txBody>
      </p:sp>
      <p:pic>
        <p:nvPicPr>
          <p:cNvPr id="396" name="Google Shape;396;g24a90fbe9f0_0_288"/>
          <p:cNvPicPr preferRelativeResize="0"/>
          <p:nvPr/>
        </p:nvPicPr>
        <p:blipFill rotWithShape="1">
          <a:blip r:embed="rId3">
            <a:alphaModFix/>
          </a:blip>
          <a:srcRect/>
          <a:stretch/>
        </p:blipFill>
        <p:spPr>
          <a:xfrm>
            <a:off x="6229975" y="898526"/>
            <a:ext cx="5069926" cy="4658624"/>
          </a:xfrm>
          <a:prstGeom prst="rect">
            <a:avLst/>
          </a:prstGeom>
          <a:noFill/>
          <a:ln>
            <a:noFill/>
          </a:ln>
        </p:spPr>
      </p:pic>
      <p:pic>
        <p:nvPicPr>
          <p:cNvPr id="397" name="Google Shape;397;g24a90fbe9f0_0_288"/>
          <p:cNvPicPr preferRelativeResize="0"/>
          <p:nvPr/>
        </p:nvPicPr>
        <p:blipFill rotWithShape="1">
          <a:blip r:embed="rId4">
            <a:alphaModFix/>
          </a:blip>
          <a:srcRect/>
          <a:stretch/>
        </p:blipFill>
        <p:spPr>
          <a:xfrm>
            <a:off x="251713" y="5845150"/>
            <a:ext cx="8963025" cy="876300"/>
          </a:xfrm>
          <a:prstGeom prst="rect">
            <a:avLst/>
          </a:prstGeom>
          <a:noFill/>
          <a:ln>
            <a:noFill/>
          </a:ln>
        </p:spPr>
      </p:pic>
      <p:sp>
        <p:nvSpPr>
          <p:cNvPr id="398" name="Google Shape;398;g24a90fbe9f0_0_288"/>
          <p:cNvSpPr txBox="1"/>
          <p:nvPr/>
        </p:nvSpPr>
        <p:spPr>
          <a:xfrm>
            <a:off x="329700" y="1736475"/>
            <a:ext cx="5374200" cy="2447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1C4587"/>
                </a:solidFill>
                <a:latin typeface="Calibri"/>
                <a:ea typeface="Calibri"/>
                <a:cs typeface="Calibri"/>
                <a:sym typeface="Calibri"/>
              </a:rPr>
              <a:t>Note: </a:t>
            </a:r>
            <a:endParaRPr sz="2100" b="1" i="0" u="none" strike="noStrike" cap="none">
              <a:solidFill>
                <a:srgbClr val="1C4587"/>
              </a:solidFill>
              <a:latin typeface="Calibri"/>
              <a:ea typeface="Calibri"/>
              <a:cs typeface="Calibri"/>
              <a:sym typeface="Calibri"/>
            </a:endParaRPr>
          </a:p>
          <a:p>
            <a:pPr marL="457200" marR="0" lvl="0" indent="-342900" algn="l" rtl="0">
              <a:lnSpc>
                <a:spcPct val="100000"/>
              </a:lnSpc>
              <a:spcBef>
                <a:spcPts val="0"/>
              </a:spcBef>
              <a:spcAft>
                <a:spcPts val="0"/>
              </a:spcAft>
              <a:buClr>
                <a:srgbClr val="000000"/>
              </a:buClr>
              <a:buSzPts val="1800"/>
              <a:buFont typeface="Calibri"/>
              <a:buChar char="●"/>
            </a:pPr>
            <a:r>
              <a:rPr lang="en-US" sz="1800" b="0" i="0" u="none" strike="noStrike" cap="none">
                <a:solidFill>
                  <a:srgbClr val="000000"/>
                </a:solidFill>
                <a:latin typeface="Calibri"/>
                <a:ea typeface="Calibri"/>
                <a:cs typeface="Calibri"/>
                <a:sym typeface="Calibri"/>
              </a:rPr>
              <a:t>StepSize decreases with each update</a:t>
            </a:r>
            <a:endParaRPr sz="1800" b="0" i="0" u="none" strike="noStrike" cap="none">
              <a:solidFill>
                <a:srgbClr val="000000"/>
              </a:solidFill>
              <a:latin typeface="Calibri"/>
              <a:ea typeface="Calibri"/>
              <a:cs typeface="Calibri"/>
              <a:sym typeface="Calibri"/>
            </a:endParaRPr>
          </a:p>
          <a:p>
            <a:pPr marL="457200" marR="0" lvl="0" indent="-342900" algn="l" rtl="0">
              <a:lnSpc>
                <a:spcPct val="100000"/>
              </a:lnSpc>
              <a:spcBef>
                <a:spcPts val="0"/>
              </a:spcBef>
              <a:spcAft>
                <a:spcPts val="0"/>
              </a:spcAft>
              <a:buClr>
                <a:srgbClr val="000000"/>
              </a:buClr>
              <a:buSzPts val="1800"/>
              <a:buFont typeface="Calibri"/>
              <a:buChar char="●"/>
            </a:pPr>
            <a:r>
              <a:rPr lang="en-US" sz="1800" b="0" i="0" u="none" strike="noStrike" cap="none">
                <a:solidFill>
                  <a:srgbClr val="000000"/>
                </a:solidFill>
                <a:latin typeface="Calibri"/>
                <a:ea typeface="Calibri"/>
                <a:cs typeface="Calibri"/>
                <a:sym typeface="Calibri"/>
              </a:rPr>
              <a:t>We use 𝛂 or 𝛂</a:t>
            </a:r>
            <a:r>
              <a:rPr lang="en-US" sz="1800" b="0" i="0" u="none" strike="noStrike" cap="none" baseline="-25000">
                <a:solidFill>
                  <a:srgbClr val="000000"/>
                </a:solidFill>
                <a:latin typeface="Calibri"/>
                <a:ea typeface="Calibri"/>
                <a:cs typeface="Calibri"/>
                <a:sym typeface="Calibri"/>
              </a:rPr>
              <a:t>t</a:t>
            </a:r>
            <a:r>
              <a:rPr lang="en-US" sz="1800" b="0" i="0" u="none" strike="noStrike" cap="none">
                <a:solidFill>
                  <a:srgbClr val="000000"/>
                </a:solidFill>
                <a:latin typeface="Calibri"/>
                <a:ea typeface="Calibri"/>
                <a:cs typeface="Calibri"/>
                <a:sym typeface="Calibri"/>
              </a:rPr>
              <a:t>(a) to denote step size (constant / varies with each step)</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60000"/>
                </a:solidFill>
                <a:latin typeface="Calibri"/>
                <a:ea typeface="Calibri"/>
                <a:cs typeface="Calibri"/>
                <a:sym typeface="Calibri"/>
              </a:rPr>
              <a:t>Discussion: </a:t>
            </a:r>
            <a:endParaRPr sz="2000" b="1" i="0" u="none" strike="noStrike" cap="none">
              <a:solidFill>
                <a:srgbClr val="660000"/>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Const vs. Variable step size?</a:t>
            </a:r>
            <a:endParaRPr sz="2000" b="0" i="0" u="none" strike="noStrike" cap="none">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24a90fbe9f0_0_433"/>
          <p:cNvSpPr txBox="1">
            <a:spLocks noGrp="1"/>
          </p:cNvSpPr>
          <p:nvPr>
            <p:ph type="title"/>
          </p:nvPr>
        </p:nvSpPr>
        <p:spPr>
          <a:xfrm>
            <a:off x="838200" y="365125"/>
            <a:ext cx="10515600" cy="1246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K-armed Bandit Problem</a:t>
            </a:r>
            <a:endParaRPr/>
          </a:p>
        </p:txBody>
      </p:sp>
      <p:sp>
        <p:nvSpPr>
          <p:cNvPr id="187" name="Google Shape;187;g24a90fbe9f0_0_4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3</a:t>
            </a:fld>
            <a:endParaRPr/>
          </a:p>
        </p:txBody>
      </p:sp>
      <p:sp>
        <p:nvSpPr>
          <p:cNvPr id="188" name="Google Shape;188;g24a90fbe9f0_0_433"/>
          <p:cNvSpPr txBox="1">
            <a:spLocks noGrp="1"/>
          </p:cNvSpPr>
          <p:nvPr>
            <p:ph type="body" idx="1"/>
          </p:nvPr>
        </p:nvSpPr>
        <p:spPr>
          <a:xfrm>
            <a:off x="838200" y="1678339"/>
            <a:ext cx="10515600" cy="41802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SzPts val="2800"/>
              <a:buNone/>
            </a:pPr>
            <a:r>
              <a:rPr lang="en-US" sz="2100" b="1">
                <a:solidFill>
                  <a:srgbClr val="A61C00"/>
                </a:solidFill>
              </a:rPr>
              <a:t>Problem</a:t>
            </a:r>
            <a:endParaRPr sz="2100" b="1">
              <a:solidFill>
                <a:srgbClr val="A61C00"/>
              </a:solidFill>
            </a:endParaRPr>
          </a:p>
          <a:p>
            <a:pPr marL="457200" lvl="0" indent="-361950" algn="just" rtl="0">
              <a:lnSpc>
                <a:spcPct val="115000"/>
              </a:lnSpc>
              <a:spcBef>
                <a:spcPts val="0"/>
              </a:spcBef>
              <a:spcAft>
                <a:spcPts val="0"/>
              </a:spcAft>
              <a:buSzPts val="2100"/>
              <a:buChar char="•"/>
            </a:pPr>
            <a:r>
              <a:rPr lang="en-US" sz="2100"/>
              <a:t>You are faced repeatedly with a choice among k different options, or actions</a:t>
            </a:r>
            <a:endParaRPr sz="2100"/>
          </a:p>
          <a:p>
            <a:pPr marL="457200" lvl="0" indent="-361950" algn="just" rtl="0">
              <a:lnSpc>
                <a:spcPct val="115000"/>
              </a:lnSpc>
              <a:spcBef>
                <a:spcPts val="0"/>
              </a:spcBef>
              <a:spcAft>
                <a:spcPts val="0"/>
              </a:spcAft>
              <a:buSzPts val="2100"/>
              <a:buChar char="•"/>
            </a:pPr>
            <a:r>
              <a:rPr lang="en-US" sz="2100"/>
              <a:t>After each choice of actions you receive a numerical reward</a:t>
            </a:r>
            <a:endParaRPr sz="2100"/>
          </a:p>
          <a:p>
            <a:pPr marL="914400" lvl="1" indent="-228600" algn="just" rtl="0">
              <a:lnSpc>
                <a:spcPct val="115000"/>
              </a:lnSpc>
              <a:spcBef>
                <a:spcPts val="0"/>
              </a:spcBef>
              <a:spcAft>
                <a:spcPts val="0"/>
              </a:spcAft>
              <a:buSzPts val="2100"/>
              <a:buNone/>
            </a:pPr>
            <a:r>
              <a:rPr lang="en-US" sz="2100"/>
              <a:t>Reward is chosen from a stationary probability distribution that depends on the selected action </a:t>
            </a:r>
            <a:endParaRPr sz="2100"/>
          </a:p>
          <a:p>
            <a:pPr marL="457200" lvl="0" indent="-361950" algn="just" rtl="0">
              <a:lnSpc>
                <a:spcPct val="115000"/>
              </a:lnSpc>
              <a:spcBef>
                <a:spcPts val="0"/>
              </a:spcBef>
              <a:spcAft>
                <a:spcPts val="0"/>
              </a:spcAft>
              <a:buSzPts val="2100"/>
              <a:buChar char="•"/>
            </a:pPr>
            <a:r>
              <a:rPr lang="en-US" sz="2100" b="1">
                <a:solidFill>
                  <a:srgbClr val="1155CC"/>
                </a:solidFill>
              </a:rPr>
              <a:t>Objective </a:t>
            </a:r>
            <a:r>
              <a:rPr lang="en-US" sz="2100"/>
              <a:t>: to </a:t>
            </a:r>
            <a:r>
              <a:rPr lang="en-US" sz="2100" i="1">
                <a:solidFill>
                  <a:srgbClr val="A64D79"/>
                </a:solidFill>
              </a:rPr>
              <a:t>maximize the expected total reward</a:t>
            </a:r>
            <a:r>
              <a:rPr lang="en-US" sz="2100"/>
              <a:t> </a:t>
            </a:r>
            <a:r>
              <a:rPr lang="en-US" sz="2100" i="1">
                <a:solidFill>
                  <a:srgbClr val="CC0000"/>
                </a:solidFill>
              </a:rPr>
              <a:t>over some time period</a:t>
            </a:r>
            <a:endParaRPr sz="21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24a90fbe9f0_0_300"/>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sz="3300"/>
              <a:t>Bandit Algorithm with Incremental Update/ 𝛆-greedy selection</a:t>
            </a:r>
            <a:endParaRPr sz="3000" b="1">
              <a:solidFill>
                <a:srgbClr val="274E13"/>
              </a:solidFill>
              <a:highlight>
                <a:srgbClr val="FFF2CC"/>
              </a:highlight>
            </a:endParaRPr>
          </a:p>
        </p:txBody>
      </p:sp>
      <p:sp>
        <p:nvSpPr>
          <p:cNvPr id="405" name="Google Shape;405;g24a90fbe9f0_0_30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30</a:t>
            </a:fld>
            <a:endParaRPr/>
          </a:p>
        </p:txBody>
      </p:sp>
      <p:pic>
        <p:nvPicPr>
          <p:cNvPr id="406" name="Google Shape;406;g24a90fbe9f0_0_300"/>
          <p:cNvPicPr preferRelativeResize="0"/>
          <p:nvPr/>
        </p:nvPicPr>
        <p:blipFill rotWithShape="1">
          <a:blip r:embed="rId3">
            <a:alphaModFix/>
          </a:blip>
          <a:srcRect/>
          <a:stretch/>
        </p:blipFill>
        <p:spPr>
          <a:xfrm>
            <a:off x="152400" y="1850126"/>
            <a:ext cx="11887197" cy="398041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g24a90fbe9f0_0_310"/>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sz="3300"/>
              <a:t>Non-stationary Problem</a:t>
            </a:r>
            <a:endParaRPr sz="3000" b="1">
              <a:solidFill>
                <a:srgbClr val="274E13"/>
              </a:solidFill>
              <a:highlight>
                <a:srgbClr val="FFF2CC"/>
              </a:highlight>
            </a:endParaRPr>
          </a:p>
        </p:txBody>
      </p:sp>
      <p:sp>
        <p:nvSpPr>
          <p:cNvPr id="420" name="Google Shape;420;g24a90fbe9f0_0_3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31</a:t>
            </a:fld>
            <a:endParaRPr/>
          </a:p>
        </p:txBody>
      </p:sp>
      <p:sp>
        <p:nvSpPr>
          <p:cNvPr id="421" name="Google Shape;421;g24a90fbe9f0_0_310"/>
          <p:cNvSpPr txBox="1">
            <a:spLocks noGrp="1"/>
          </p:cNvSpPr>
          <p:nvPr>
            <p:ph type="body" idx="1"/>
          </p:nvPr>
        </p:nvSpPr>
        <p:spPr>
          <a:xfrm>
            <a:off x="838200" y="1632858"/>
            <a:ext cx="10515600" cy="44415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1000"/>
              </a:spcBef>
              <a:spcAft>
                <a:spcPts val="0"/>
              </a:spcAft>
              <a:buSzPts val="2800"/>
              <a:buChar char="•"/>
            </a:pPr>
            <a:r>
              <a:rPr lang="en-US" dirty="0"/>
              <a:t>Most RL problems are non-stationary !</a:t>
            </a:r>
            <a:endParaRPr dirty="0"/>
          </a:p>
          <a:p>
            <a:pPr marL="457200" lvl="0" indent="-406400" algn="l" rtl="0">
              <a:lnSpc>
                <a:spcPct val="100000"/>
              </a:lnSpc>
              <a:spcBef>
                <a:spcPts val="0"/>
              </a:spcBef>
              <a:spcAft>
                <a:spcPts val="0"/>
              </a:spcAft>
              <a:buSzPts val="2800"/>
              <a:buChar char="•"/>
            </a:pPr>
            <a:r>
              <a:rPr lang="en-US" dirty="0"/>
              <a:t>Give more weight to recent rewards than to long-past rewards !!!</a:t>
            </a:r>
            <a:endParaRPr dirty="0"/>
          </a:p>
          <a:p>
            <a:pPr marL="0" lvl="0" indent="0" algn="l" rtl="0">
              <a:lnSpc>
                <a:spcPct val="100000"/>
              </a:lnSpc>
              <a:spcBef>
                <a:spcPts val="1000"/>
              </a:spcBef>
              <a:spcAft>
                <a:spcPts val="0"/>
              </a:spcAft>
              <a:buSzPts val="2800"/>
              <a:buNone/>
            </a:pPr>
            <a:endParaRPr dirty="0"/>
          </a:p>
          <a:p>
            <a:pPr marL="0" lvl="0" indent="0" algn="l" rtl="0">
              <a:lnSpc>
                <a:spcPct val="100000"/>
              </a:lnSpc>
              <a:spcBef>
                <a:spcPts val="1000"/>
              </a:spcBef>
              <a:spcAft>
                <a:spcPts val="0"/>
              </a:spcAft>
              <a:buSzPts val="2800"/>
              <a:buNone/>
            </a:pPr>
            <a:endParaRPr dirty="0"/>
          </a:p>
        </p:txBody>
      </p:sp>
      <p:pic>
        <p:nvPicPr>
          <p:cNvPr id="422" name="Google Shape;422;g24a90fbe9f0_0_310"/>
          <p:cNvPicPr preferRelativeResize="0"/>
          <p:nvPr/>
        </p:nvPicPr>
        <p:blipFill rotWithShape="1">
          <a:blip r:embed="rId3">
            <a:alphaModFix/>
          </a:blip>
          <a:srcRect/>
          <a:stretch/>
        </p:blipFill>
        <p:spPr>
          <a:xfrm>
            <a:off x="4047104" y="2625200"/>
            <a:ext cx="3963224" cy="803800"/>
          </a:xfrm>
          <a:prstGeom prst="rect">
            <a:avLst/>
          </a:prstGeom>
          <a:noFill/>
          <a:ln>
            <a:noFill/>
          </a:ln>
        </p:spPr>
      </p:pic>
      <p:sp>
        <p:nvSpPr>
          <p:cNvPr id="3" name="TextBox 2">
            <a:extLst>
              <a:ext uri="{FF2B5EF4-FFF2-40B4-BE49-F238E27FC236}">
                <a16:creationId xmlns:a16="http://schemas.microsoft.com/office/drawing/2014/main" id="{FD5A7054-9BCA-DD0D-E821-8AAE63B2B5C2}"/>
              </a:ext>
            </a:extLst>
          </p:cNvPr>
          <p:cNvSpPr txBox="1"/>
          <p:nvPr/>
        </p:nvSpPr>
        <p:spPr>
          <a:xfrm>
            <a:off x="3048000" y="3308386"/>
            <a:ext cx="6096000" cy="523220"/>
          </a:xfrm>
          <a:prstGeom prst="rect">
            <a:avLst/>
          </a:prstGeom>
          <a:noFill/>
        </p:spPr>
        <p:txBody>
          <a:bodyPr wrap="square">
            <a:spAutoFit/>
          </a:bodyPr>
          <a:lstStyle/>
          <a:p>
            <a:pPr algn="ctr"/>
            <a:r>
              <a:rPr lang="en-US" dirty="0"/>
              <a:t>The </a:t>
            </a:r>
            <a:r>
              <a:rPr lang="en-US" b="1" dirty="0"/>
              <a:t>incremental update rule</a:t>
            </a:r>
            <a:r>
              <a:rPr lang="en-US" dirty="0"/>
              <a:t> used in reinforcement learning for updating the estimated value of an action (Q) based on new observations.</a:t>
            </a:r>
          </a:p>
        </p:txBody>
      </p:sp>
      <p:pic>
        <p:nvPicPr>
          <p:cNvPr id="4" name="Google Shape;397;g24a90fbe9f0_0_288">
            <a:extLst>
              <a:ext uri="{FF2B5EF4-FFF2-40B4-BE49-F238E27FC236}">
                <a16:creationId xmlns:a16="http://schemas.microsoft.com/office/drawing/2014/main" id="{C9BB2BA3-CEAB-85C1-D9AB-4676D83194FC}"/>
              </a:ext>
            </a:extLst>
          </p:cNvPr>
          <p:cNvPicPr preferRelativeResize="0"/>
          <p:nvPr/>
        </p:nvPicPr>
        <p:blipFill rotWithShape="1">
          <a:blip r:embed="rId4">
            <a:alphaModFix/>
          </a:blip>
          <a:srcRect/>
          <a:stretch/>
        </p:blipFill>
        <p:spPr>
          <a:xfrm>
            <a:off x="2075175" y="3831606"/>
            <a:ext cx="8963025" cy="876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g24a90fbe9f0_0_332"/>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sz="3300"/>
              <a:t>Non-stationary Problem</a:t>
            </a:r>
            <a:endParaRPr sz="3000" b="1">
              <a:solidFill>
                <a:srgbClr val="274E13"/>
              </a:solidFill>
              <a:highlight>
                <a:srgbClr val="FFF2CC"/>
              </a:highlight>
            </a:endParaRPr>
          </a:p>
        </p:txBody>
      </p:sp>
      <p:sp>
        <p:nvSpPr>
          <p:cNvPr id="429" name="Google Shape;429;g24a90fbe9f0_0_33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32</a:t>
            </a:fld>
            <a:endParaRPr/>
          </a:p>
        </p:txBody>
      </p:sp>
      <p:sp>
        <p:nvSpPr>
          <p:cNvPr id="430" name="Google Shape;430;g24a90fbe9f0_0_332"/>
          <p:cNvSpPr txBox="1">
            <a:spLocks noGrp="1"/>
          </p:cNvSpPr>
          <p:nvPr>
            <p:ph type="body" idx="1"/>
          </p:nvPr>
        </p:nvSpPr>
        <p:spPr>
          <a:xfrm>
            <a:off x="838200" y="1632858"/>
            <a:ext cx="10515600" cy="44415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1000"/>
              </a:spcBef>
              <a:spcAft>
                <a:spcPts val="0"/>
              </a:spcAft>
              <a:buSzPts val="2800"/>
              <a:buChar char="•"/>
            </a:pPr>
            <a:r>
              <a:rPr lang="en-US"/>
              <a:t>Most RL problems are non-stationary !</a:t>
            </a:r>
            <a:endParaRPr/>
          </a:p>
          <a:p>
            <a:pPr marL="457200" lvl="0" indent="-406400" algn="l" rtl="0">
              <a:lnSpc>
                <a:spcPct val="100000"/>
              </a:lnSpc>
              <a:spcBef>
                <a:spcPts val="0"/>
              </a:spcBef>
              <a:spcAft>
                <a:spcPts val="0"/>
              </a:spcAft>
              <a:buSzPts val="2800"/>
              <a:buChar char="•"/>
            </a:pPr>
            <a:r>
              <a:rPr lang="en-US"/>
              <a:t>Give more weight to recent rewards than to long-past rewards !!!</a:t>
            </a:r>
            <a:endParaRPr/>
          </a:p>
          <a:p>
            <a:pPr marL="0" lvl="0" indent="0" algn="l" rtl="0">
              <a:lnSpc>
                <a:spcPct val="100000"/>
              </a:lnSpc>
              <a:spcBef>
                <a:spcPts val="1000"/>
              </a:spcBef>
              <a:spcAft>
                <a:spcPts val="0"/>
              </a:spcAft>
              <a:buSzPts val="2800"/>
              <a:buNone/>
            </a:pPr>
            <a:endParaRPr/>
          </a:p>
          <a:p>
            <a:pPr marL="0" lvl="0" indent="0" algn="l" rtl="0">
              <a:lnSpc>
                <a:spcPct val="100000"/>
              </a:lnSpc>
              <a:spcBef>
                <a:spcPts val="1000"/>
              </a:spcBef>
              <a:spcAft>
                <a:spcPts val="0"/>
              </a:spcAft>
              <a:buSzPts val="2800"/>
              <a:buNone/>
            </a:pPr>
            <a:endParaRPr/>
          </a:p>
        </p:txBody>
      </p:sp>
      <p:pic>
        <p:nvPicPr>
          <p:cNvPr id="431" name="Google Shape;431;g24a90fbe9f0_0_332"/>
          <p:cNvPicPr preferRelativeResize="0"/>
          <p:nvPr/>
        </p:nvPicPr>
        <p:blipFill rotWithShape="1">
          <a:blip r:embed="rId3">
            <a:alphaModFix/>
          </a:blip>
          <a:srcRect/>
          <a:stretch/>
        </p:blipFill>
        <p:spPr>
          <a:xfrm>
            <a:off x="254825" y="2699250"/>
            <a:ext cx="3963224" cy="803800"/>
          </a:xfrm>
          <a:prstGeom prst="rect">
            <a:avLst/>
          </a:prstGeom>
          <a:noFill/>
          <a:ln>
            <a:noFill/>
          </a:ln>
        </p:spPr>
      </p:pic>
      <p:pic>
        <p:nvPicPr>
          <p:cNvPr id="432" name="Google Shape;432;g24a90fbe9f0_0_332"/>
          <p:cNvPicPr preferRelativeResize="0"/>
          <p:nvPr/>
        </p:nvPicPr>
        <p:blipFill rotWithShape="1">
          <a:blip r:embed="rId4">
            <a:alphaModFix/>
          </a:blip>
          <a:srcRect/>
          <a:stretch/>
        </p:blipFill>
        <p:spPr>
          <a:xfrm>
            <a:off x="4948025" y="3048250"/>
            <a:ext cx="6910601" cy="3402450"/>
          </a:xfrm>
          <a:prstGeom prst="rect">
            <a:avLst/>
          </a:prstGeom>
          <a:noFill/>
          <a:ln>
            <a:noFill/>
          </a:ln>
        </p:spPr>
      </p:pic>
      <p:sp>
        <p:nvSpPr>
          <p:cNvPr id="433" name="Google Shape;433;g24a90fbe9f0_0_332"/>
          <p:cNvSpPr txBox="1"/>
          <p:nvPr/>
        </p:nvSpPr>
        <p:spPr>
          <a:xfrm>
            <a:off x="379900" y="4675925"/>
            <a:ext cx="44226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134F5C"/>
                </a:solidFill>
                <a:latin typeface="Arial"/>
                <a:ea typeface="Arial"/>
                <a:cs typeface="Arial"/>
                <a:sym typeface="Arial"/>
              </a:rPr>
              <a:t>Exponential recency-weighted average</a:t>
            </a:r>
            <a:endParaRPr sz="1800" b="1" i="0" u="none" strike="noStrike" cap="none">
              <a:solidFill>
                <a:srgbClr val="134F5C"/>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24a90fbe9f0_0_347"/>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sz="3300"/>
              <a:t>Optimistic Initial Values </a:t>
            </a:r>
            <a:endParaRPr sz="3000" b="1">
              <a:solidFill>
                <a:srgbClr val="274E13"/>
              </a:solidFill>
              <a:highlight>
                <a:srgbClr val="FFF2CC"/>
              </a:highlight>
            </a:endParaRPr>
          </a:p>
        </p:txBody>
      </p:sp>
      <p:sp>
        <p:nvSpPr>
          <p:cNvPr id="440" name="Google Shape;440;g24a90fbe9f0_0_3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33</a:t>
            </a:fld>
            <a:endParaRPr/>
          </a:p>
        </p:txBody>
      </p:sp>
      <p:sp>
        <p:nvSpPr>
          <p:cNvPr id="441" name="Google Shape;441;g24a90fbe9f0_0_347"/>
          <p:cNvSpPr txBox="1">
            <a:spLocks noGrp="1"/>
          </p:cNvSpPr>
          <p:nvPr>
            <p:ph type="body" idx="1"/>
          </p:nvPr>
        </p:nvSpPr>
        <p:spPr>
          <a:xfrm>
            <a:off x="838200" y="1632858"/>
            <a:ext cx="10515600" cy="4441500"/>
          </a:xfrm>
          <a:prstGeom prst="rect">
            <a:avLst/>
          </a:prstGeom>
          <a:noFill/>
          <a:ln>
            <a:noFill/>
          </a:ln>
        </p:spPr>
        <p:txBody>
          <a:bodyPr spcFirstLastPara="1" wrap="square" lIns="91425" tIns="45700" rIns="91425" bIns="45700" anchor="t" anchorCtr="0">
            <a:noAutofit/>
          </a:bodyPr>
          <a:lstStyle/>
          <a:p>
            <a:pPr marL="457200" lvl="0" indent="-368300" algn="l" rtl="0">
              <a:lnSpc>
                <a:spcPct val="120000"/>
              </a:lnSpc>
              <a:spcBef>
                <a:spcPts val="1000"/>
              </a:spcBef>
              <a:spcAft>
                <a:spcPts val="0"/>
              </a:spcAft>
              <a:buClr>
                <a:srgbClr val="000000"/>
              </a:buClr>
              <a:buSzPts val="2200"/>
              <a:buChar char="•"/>
            </a:pPr>
            <a:r>
              <a:rPr lang="en-US" sz="2200" dirty="0">
                <a:solidFill>
                  <a:srgbClr val="000000"/>
                </a:solidFill>
              </a:rPr>
              <a:t>All the above discussed ﻿methods are </a:t>
            </a:r>
            <a:r>
              <a:rPr lang="en-US" sz="2200" b="1" i="1" dirty="0">
                <a:solidFill>
                  <a:srgbClr val="000000"/>
                </a:solidFill>
              </a:rPr>
              <a:t>biased</a:t>
            </a:r>
            <a:r>
              <a:rPr lang="en-US" sz="2200" dirty="0">
                <a:solidFill>
                  <a:srgbClr val="000000"/>
                </a:solidFill>
              </a:rPr>
              <a:t> by their initial estimates</a:t>
            </a:r>
            <a:endParaRPr sz="2200" dirty="0">
              <a:solidFill>
                <a:srgbClr val="000000"/>
              </a:solidFill>
            </a:endParaRPr>
          </a:p>
          <a:p>
            <a:pPr marL="457200" lvl="0" indent="-368300" algn="l" rtl="0">
              <a:lnSpc>
                <a:spcPct val="120000"/>
              </a:lnSpc>
              <a:spcBef>
                <a:spcPts val="1000"/>
              </a:spcBef>
              <a:spcAft>
                <a:spcPts val="0"/>
              </a:spcAft>
              <a:buClr>
                <a:srgbClr val="000000"/>
              </a:buClr>
              <a:buSzPts val="2200"/>
              <a:buChar char="•"/>
            </a:pPr>
            <a:r>
              <a:rPr lang="en-US" sz="2200" dirty="0">
                <a:solidFill>
                  <a:srgbClr val="000000"/>
                </a:solidFill>
              </a:rPr>
              <a:t>For sample average method ﻿the bias disappears once all actions have been selected at least once</a:t>
            </a:r>
            <a:endParaRPr sz="2200" dirty="0">
              <a:solidFill>
                <a:srgbClr val="000000"/>
              </a:solidFill>
            </a:endParaRPr>
          </a:p>
          <a:p>
            <a:pPr marL="457200" lvl="0" indent="-368300" algn="l" rtl="0">
              <a:lnSpc>
                <a:spcPct val="120000"/>
              </a:lnSpc>
              <a:spcBef>
                <a:spcPts val="1000"/>
              </a:spcBef>
              <a:spcAft>
                <a:spcPts val="0"/>
              </a:spcAft>
              <a:buClr>
                <a:srgbClr val="000000"/>
              </a:buClr>
              <a:buSzPts val="2200"/>
              <a:buChar char="•"/>
            </a:pPr>
            <a:r>
              <a:rPr lang="en-US" sz="2200" dirty="0">
                <a:solidFill>
                  <a:srgbClr val="000000"/>
                </a:solidFill>
              </a:rPr>
              <a:t>For methods with constant α, the bias is permanent, though decreasing over time</a:t>
            </a:r>
            <a:endParaRPr sz="2200" dirty="0">
              <a:solidFill>
                <a:srgbClr val="000000"/>
              </a:solidFill>
            </a:endParaRPr>
          </a:p>
          <a:p>
            <a:pPr marL="457200" lvl="0" indent="-368300" algn="l" rtl="0">
              <a:lnSpc>
                <a:spcPct val="120000"/>
              </a:lnSpc>
              <a:spcBef>
                <a:spcPts val="1000"/>
              </a:spcBef>
              <a:spcAft>
                <a:spcPts val="0"/>
              </a:spcAft>
              <a:buClr>
                <a:srgbClr val="000000"/>
              </a:buClr>
              <a:buSzPts val="2200"/>
              <a:buChar char="•"/>
            </a:pPr>
            <a:r>
              <a:rPr lang="en-US" sz="2200" dirty="0">
                <a:solidFill>
                  <a:srgbClr val="000000"/>
                </a:solidFill>
              </a:rPr>
              <a:t>﻿Initial action values can also be used as a simple way of encouraging exploration.</a:t>
            </a:r>
            <a:endParaRPr sz="2200" dirty="0">
              <a:solidFill>
                <a:srgbClr val="000000"/>
              </a:solidFill>
            </a:endParaRPr>
          </a:p>
          <a:p>
            <a:pPr marL="457200" lvl="0" indent="-368300" algn="l" rtl="0">
              <a:lnSpc>
                <a:spcPct val="120000"/>
              </a:lnSpc>
              <a:spcBef>
                <a:spcPts val="1000"/>
              </a:spcBef>
              <a:spcAft>
                <a:spcPts val="0"/>
              </a:spcAft>
              <a:buClr>
                <a:srgbClr val="000000"/>
              </a:buClr>
              <a:buSzPts val="2200"/>
              <a:buChar char="•"/>
            </a:pPr>
            <a:r>
              <a:rPr lang="en-US" sz="2200" dirty="0">
                <a:solidFill>
                  <a:srgbClr val="000000"/>
                </a:solidFill>
              </a:rPr>
              <a:t>In 10 armed testbed, </a:t>
            </a:r>
            <a:r>
              <a:rPr lang="en-US" sz="2200" dirty="0">
                <a:solidFill>
                  <a:srgbClr val="000000"/>
                </a:solidFill>
                <a:highlight>
                  <a:srgbClr val="FFFF00"/>
                </a:highlight>
              </a:rPr>
              <a:t>set initial estimate to +5 rather than 0. </a:t>
            </a:r>
            <a:endParaRPr sz="2200" dirty="0">
              <a:solidFill>
                <a:srgbClr val="000000"/>
              </a:solidFill>
              <a:highlight>
                <a:srgbClr val="FFFF00"/>
              </a:highlight>
            </a:endParaRPr>
          </a:p>
          <a:p>
            <a:pPr marL="914400" lvl="1" indent="-228600" algn="l" rtl="0">
              <a:lnSpc>
                <a:spcPct val="120000"/>
              </a:lnSpc>
              <a:spcBef>
                <a:spcPts val="500"/>
              </a:spcBef>
              <a:spcAft>
                <a:spcPts val="0"/>
              </a:spcAft>
              <a:buClr>
                <a:srgbClr val="000000"/>
              </a:buClr>
              <a:buSzPts val="2000"/>
              <a:buNone/>
            </a:pPr>
            <a:r>
              <a:rPr lang="en-US" dirty="0">
                <a:solidFill>
                  <a:srgbClr val="000000"/>
                </a:solidFill>
                <a:highlight>
                  <a:srgbClr val="FFF2CC"/>
                </a:highlight>
              </a:rPr>
              <a:t>﻿This can encourage action-value methods to explore. </a:t>
            </a:r>
            <a:endParaRPr dirty="0">
              <a:solidFill>
                <a:srgbClr val="000000"/>
              </a:solidFill>
              <a:highlight>
                <a:srgbClr val="FFF2CC"/>
              </a:highlight>
            </a:endParaRPr>
          </a:p>
          <a:p>
            <a:pPr marL="1371600" lvl="2" indent="-228600" algn="l" rtl="0">
              <a:lnSpc>
                <a:spcPct val="120000"/>
              </a:lnSpc>
              <a:spcBef>
                <a:spcPts val="500"/>
              </a:spcBef>
              <a:spcAft>
                <a:spcPts val="0"/>
              </a:spcAft>
              <a:buClr>
                <a:srgbClr val="000000"/>
              </a:buClr>
              <a:buSzPts val="1900"/>
              <a:buNone/>
            </a:pPr>
            <a:r>
              <a:rPr lang="en-US" sz="1900" dirty="0">
                <a:solidFill>
                  <a:srgbClr val="000000"/>
                </a:solidFill>
              </a:rPr>
              <a:t>Whichever actions are initially selected, the reward is less than the starting estimates; </a:t>
            </a:r>
            <a:endParaRPr sz="1900" dirty="0">
              <a:solidFill>
                <a:srgbClr val="000000"/>
              </a:solidFill>
            </a:endParaRPr>
          </a:p>
          <a:p>
            <a:pPr marL="1371600" lvl="2" indent="-228600" algn="l" rtl="0">
              <a:lnSpc>
                <a:spcPct val="120000"/>
              </a:lnSpc>
              <a:spcBef>
                <a:spcPts val="500"/>
              </a:spcBef>
              <a:spcAft>
                <a:spcPts val="0"/>
              </a:spcAft>
              <a:buClr>
                <a:srgbClr val="000000"/>
              </a:buClr>
              <a:buSzPts val="1900"/>
              <a:buNone/>
            </a:pPr>
            <a:r>
              <a:rPr lang="en-US" sz="1900" dirty="0">
                <a:solidFill>
                  <a:srgbClr val="000000"/>
                </a:solidFill>
              </a:rPr>
              <a:t>the learner switches to other actions, being disappointed with the rewards it is receiving. </a:t>
            </a:r>
            <a:endParaRPr sz="1900" dirty="0">
              <a:solidFill>
                <a:srgbClr val="000000"/>
              </a:solidFill>
            </a:endParaRPr>
          </a:p>
          <a:p>
            <a:pPr marL="1371600" lvl="2" indent="-228600" algn="l" rtl="0">
              <a:lnSpc>
                <a:spcPct val="120000"/>
              </a:lnSpc>
              <a:spcBef>
                <a:spcPts val="500"/>
              </a:spcBef>
              <a:spcAft>
                <a:spcPts val="0"/>
              </a:spcAft>
              <a:buClr>
                <a:srgbClr val="000000"/>
              </a:buClr>
              <a:buSzPts val="1900"/>
              <a:buNone/>
            </a:pPr>
            <a:r>
              <a:rPr lang="en-US" sz="1900" dirty="0">
                <a:solidFill>
                  <a:srgbClr val="000000"/>
                </a:solidFill>
              </a:rPr>
              <a:t>The result is that all actions are tried several times before the value estimates converge.</a:t>
            </a:r>
            <a:endParaRPr sz="1900" dirty="0">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24a90fbe9f0_0_358"/>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sz="3300"/>
              <a:t>Optimistic Initial Values </a:t>
            </a:r>
            <a:endParaRPr sz="3000" b="1">
              <a:solidFill>
                <a:srgbClr val="274E13"/>
              </a:solidFill>
              <a:highlight>
                <a:srgbClr val="FFF2CC"/>
              </a:highlight>
            </a:endParaRPr>
          </a:p>
        </p:txBody>
      </p:sp>
      <p:sp>
        <p:nvSpPr>
          <p:cNvPr id="448" name="Google Shape;448;g24a90fbe9f0_0_35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34</a:t>
            </a:fld>
            <a:endParaRPr/>
          </a:p>
        </p:txBody>
      </p:sp>
      <p:pic>
        <p:nvPicPr>
          <p:cNvPr id="449" name="Google Shape;449;g24a90fbe9f0_0_358"/>
          <p:cNvPicPr preferRelativeResize="0"/>
          <p:nvPr/>
        </p:nvPicPr>
        <p:blipFill rotWithShape="1">
          <a:blip r:embed="rId3">
            <a:alphaModFix/>
          </a:blip>
          <a:srcRect/>
          <a:stretch/>
        </p:blipFill>
        <p:spPr>
          <a:xfrm>
            <a:off x="385500" y="1628913"/>
            <a:ext cx="8849452" cy="3991912"/>
          </a:xfrm>
          <a:prstGeom prst="rect">
            <a:avLst/>
          </a:prstGeom>
          <a:noFill/>
          <a:ln>
            <a:noFill/>
          </a:ln>
        </p:spPr>
      </p:pic>
      <p:sp>
        <p:nvSpPr>
          <p:cNvPr id="450" name="Google Shape;450;g24a90fbe9f0_0_358"/>
          <p:cNvSpPr txBox="1"/>
          <p:nvPr/>
        </p:nvSpPr>
        <p:spPr>
          <a:xfrm>
            <a:off x="385500" y="5747500"/>
            <a:ext cx="11645100" cy="769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73763"/>
                </a:solidFill>
                <a:latin typeface="Calibri"/>
                <a:ea typeface="Calibri"/>
                <a:cs typeface="Calibri"/>
                <a:sym typeface="Calibri"/>
              </a:rPr>
              <a:t>The effect of optimistic initial action-value estimates on the 10-armed testbed. </a:t>
            </a:r>
            <a:endParaRPr sz="1900" b="0" i="0" u="none" strike="noStrike" cap="none">
              <a:solidFill>
                <a:srgbClr val="073763"/>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73763"/>
                </a:solidFill>
                <a:latin typeface="Calibri"/>
                <a:ea typeface="Calibri"/>
                <a:cs typeface="Calibri"/>
                <a:sym typeface="Calibri"/>
              </a:rPr>
              <a:t>Both methods used a constant step-size parameter, 𝛂 = 0.1</a:t>
            </a:r>
            <a:endParaRPr sz="1900" b="0" i="0" u="none" strike="noStrike" cap="none">
              <a:solidFill>
                <a:srgbClr val="073763"/>
              </a:solidFill>
              <a:latin typeface="Calibri"/>
              <a:ea typeface="Calibri"/>
              <a:cs typeface="Calibri"/>
              <a:sym typeface="Calibri"/>
            </a:endParaRPr>
          </a:p>
        </p:txBody>
      </p:sp>
      <p:sp>
        <p:nvSpPr>
          <p:cNvPr id="451" name="Google Shape;451;g24a90fbe9f0_0_358"/>
          <p:cNvSpPr txBox="1"/>
          <p:nvPr/>
        </p:nvSpPr>
        <p:spPr>
          <a:xfrm>
            <a:off x="9069325" y="2513300"/>
            <a:ext cx="3146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52" name="Google Shape;452;g24a90fbe9f0_0_358"/>
          <p:cNvSpPr txBox="1"/>
          <p:nvPr/>
        </p:nvSpPr>
        <p:spPr>
          <a:xfrm>
            <a:off x="9298225" y="2006750"/>
            <a:ext cx="2688600" cy="32016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US" sz="1400" b="1" i="0" u="sng" strike="noStrike" cap="none">
                <a:solidFill>
                  <a:srgbClr val="CC4125"/>
                </a:solidFill>
                <a:latin typeface="Arial"/>
                <a:ea typeface="Arial"/>
                <a:cs typeface="Arial"/>
                <a:sym typeface="Arial"/>
              </a:rPr>
              <a:t>Caution: </a:t>
            </a:r>
            <a:endParaRPr sz="1400" b="1" i="0" u="sng" strike="noStrike" cap="none">
              <a:solidFill>
                <a:srgbClr val="CC4125"/>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CC4125"/>
                </a:solidFill>
                <a:latin typeface="Arial"/>
                <a:ea typeface="Arial"/>
                <a:cs typeface="Arial"/>
                <a:sym typeface="Arial"/>
              </a:rPr>
              <a:t>Optimistic Initial Values can only be considered as a simple trick that can be quite effective on stationary problems, but it is far from being a generally useful approach to encouraging exploration.</a:t>
            </a:r>
            <a:endParaRPr sz="1400" b="0" i="0" u="none" strike="noStrike" cap="none">
              <a:solidFill>
                <a:srgbClr val="CC4125"/>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CC4125"/>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n-US" sz="1400" b="1" i="0" u="sng" strike="noStrike" cap="none">
                <a:solidFill>
                  <a:srgbClr val="CC4125"/>
                </a:solidFill>
                <a:latin typeface="Arial"/>
                <a:ea typeface="Arial"/>
                <a:cs typeface="Arial"/>
                <a:sym typeface="Arial"/>
              </a:rPr>
              <a:t>Question: </a:t>
            </a:r>
            <a:endParaRPr sz="1400" b="1" i="0" u="sng" strike="noStrike" cap="none">
              <a:solidFill>
                <a:srgbClr val="CC4125"/>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CC4125"/>
                </a:solidFill>
                <a:latin typeface="Arial"/>
                <a:ea typeface="Arial"/>
                <a:cs typeface="Arial"/>
                <a:sym typeface="Arial"/>
              </a:rPr>
              <a:t>Explain how in the non-stationary scenario the  optimistic initial values will fail (to explore adequately).  </a:t>
            </a:r>
            <a:endParaRPr sz="1400" b="0" i="0" u="none" strike="noStrike" cap="none">
              <a:solidFill>
                <a:srgbClr val="CC4125"/>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g24a90fbe9f0_0_372"/>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sz="3300" dirty="0"/>
              <a:t>Upper-Confidence-Bound Action Selection</a:t>
            </a:r>
            <a:endParaRPr sz="3000" b="1" dirty="0">
              <a:solidFill>
                <a:srgbClr val="274E13"/>
              </a:solidFill>
              <a:highlight>
                <a:srgbClr val="FFF2CC"/>
              </a:highlight>
            </a:endParaRPr>
          </a:p>
        </p:txBody>
      </p:sp>
      <p:sp>
        <p:nvSpPr>
          <p:cNvPr id="459" name="Google Shape;459;g24a90fbe9f0_0_3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35</a:t>
            </a:fld>
            <a:endParaRPr/>
          </a:p>
        </p:txBody>
      </p:sp>
      <p:sp>
        <p:nvSpPr>
          <p:cNvPr id="460" name="Google Shape;460;g24a90fbe9f0_0_372"/>
          <p:cNvSpPr txBox="1">
            <a:spLocks noGrp="1"/>
          </p:cNvSpPr>
          <p:nvPr>
            <p:ph type="body" idx="1"/>
          </p:nvPr>
        </p:nvSpPr>
        <p:spPr>
          <a:xfrm>
            <a:off x="838200" y="1660750"/>
            <a:ext cx="10515600" cy="44133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1000"/>
              </a:spcBef>
              <a:spcAft>
                <a:spcPts val="0"/>
              </a:spcAft>
              <a:buSzPts val="2800"/>
              <a:buChar char="•"/>
            </a:pPr>
            <a:r>
              <a:rPr lang="en-US" dirty="0"/>
              <a:t>𝛆-greedy action selection forces the non-greedy actions to be tried, </a:t>
            </a:r>
            <a:endParaRPr dirty="0"/>
          </a:p>
          <a:p>
            <a:pPr marL="914400" lvl="1" indent="-228600" algn="l" rtl="0">
              <a:lnSpc>
                <a:spcPct val="90000"/>
              </a:lnSpc>
              <a:spcBef>
                <a:spcPts val="0"/>
              </a:spcBef>
              <a:spcAft>
                <a:spcPts val="0"/>
              </a:spcAft>
              <a:buClr>
                <a:srgbClr val="434343"/>
              </a:buClr>
              <a:buSzPts val="2000"/>
              <a:buNone/>
            </a:pPr>
            <a:r>
              <a:rPr lang="en-US" dirty="0">
                <a:solidFill>
                  <a:srgbClr val="434343"/>
                </a:solidFill>
              </a:rPr>
              <a:t>Indiscriminately, with no preference for those that are nearly greedy or particularly uncertain</a:t>
            </a:r>
            <a:endParaRPr dirty="0">
              <a:solidFill>
                <a:srgbClr val="434343"/>
              </a:solidFill>
            </a:endParaRPr>
          </a:p>
          <a:p>
            <a:pPr marL="457200" lvl="0" indent="-406400" algn="l" rtl="0">
              <a:lnSpc>
                <a:spcPct val="100000"/>
              </a:lnSpc>
              <a:spcBef>
                <a:spcPts val="0"/>
              </a:spcBef>
              <a:spcAft>
                <a:spcPts val="0"/>
              </a:spcAft>
              <a:buSzPts val="2800"/>
              <a:buChar char="•"/>
            </a:pPr>
            <a:r>
              <a:rPr lang="en-US" dirty="0"/>
              <a:t>It would be better to select among the non-greedy actions according to their potential for actually being optimal</a:t>
            </a:r>
            <a:endParaRPr dirty="0"/>
          </a:p>
          <a:p>
            <a:pPr marL="914400" lvl="1" indent="-228600" algn="l" rtl="0">
              <a:lnSpc>
                <a:spcPct val="90000"/>
              </a:lnSpc>
              <a:spcBef>
                <a:spcPts val="0"/>
              </a:spcBef>
              <a:spcAft>
                <a:spcPts val="0"/>
              </a:spcAft>
              <a:buSzPts val="2000"/>
              <a:buNone/>
            </a:pPr>
            <a:r>
              <a:rPr lang="en-US" dirty="0">
                <a:solidFill>
                  <a:srgbClr val="434343"/>
                </a:solidFill>
              </a:rPr>
              <a:t>Take into account both how close their estimates are to being maximal and the uncertainties in those estimates.</a:t>
            </a:r>
            <a:endParaRPr dirty="0">
              <a:solidFill>
                <a:srgbClr val="434343"/>
              </a:solidFill>
            </a:endParaRPr>
          </a:p>
          <a:p>
            <a:pPr marL="457200" lvl="0" indent="0" algn="l" rtl="0">
              <a:lnSpc>
                <a:spcPct val="100000"/>
              </a:lnSpc>
              <a:spcBef>
                <a:spcPts val="1000"/>
              </a:spcBef>
              <a:spcAft>
                <a:spcPts val="0"/>
              </a:spcAft>
              <a:buSzPts val="2800"/>
              <a:buNone/>
            </a:pPr>
            <a:endParaRPr dirty="0"/>
          </a:p>
        </p:txBody>
      </p:sp>
      <p:pic>
        <p:nvPicPr>
          <p:cNvPr id="461" name="Google Shape;461;g24a90fbe9f0_0_372"/>
          <p:cNvPicPr preferRelativeResize="0"/>
          <p:nvPr/>
        </p:nvPicPr>
        <p:blipFill rotWithShape="1">
          <a:blip r:embed="rId3">
            <a:alphaModFix/>
          </a:blip>
          <a:srcRect/>
          <a:stretch/>
        </p:blipFill>
        <p:spPr>
          <a:xfrm>
            <a:off x="2323900" y="4654375"/>
            <a:ext cx="6101624" cy="1419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g24a90fbe9f0_0_395"/>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sz="3300"/>
              <a:t>Upper-Confidence-Bound Action Selection</a:t>
            </a:r>
            <a:endParaRPr sz="3000" b="1">
              <a:solidFill>
                <a:srgbClr val="274E13"/>
              </a:solidFill>
              <a:highlight>
                <a:srgbClr val="FFF2CC"/>
              </a:highlight>
            </a:endParaRPr>
          </a:p>
        </p:txBody>
      </p:sp>
      <p:sp>
        <p:nvSpPr>
          <p:cNvPr id="468" name="Google Shape;468;g24a90fbe9f0_0_39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36</a:t>
            </a:fld>
            <a:endParaRPr/>
          </a:p>
        </p:txBody>
      </p:sp>
      <p:pic>
        <p:nvPicPr>
          <p:cNvPr id="469" name="Google Shape;469;g24a90fbe9f0_0_395"/>
          <p:cNvPicPr preferRelativeResize="0"/>
          <p:nvPr/>
        </p:nvPicPr>
        <p:blipFill rotWithShape="1">
          <a:blip r:embed="rId3">
            <a:alphaModFix/>
          </a:blip>
          <a:srcRect/>
          <a:stretch/>
        </p:blipFill>
        <p:spPr>
          <a:xfrm>
            <a:off x="2323900" y="4654375"/>
            <a:ext cx="6101624" cy="1419675"/>
          </a:xfrm>
          <a:prstGeom prst="rect">
            <a:avLst/>
          </a:prstGeom>
          <a:noFill/>
          <a:ln>
            <a:noFill/>
          </a:ln>
        </p:spPr>
      </p:pic>
      <p:sp>
        <p:nvSpPr>
          <p:cNvPr id="470" name="Google Shape;470;g24a90fbe9f0_0_395"/>
          <p:cNvSpPr/>
          <p:nvPr/>
        </p:nvSpPr>
        <p:spPr>
          <a:xfrm>
            <a:off x="6702125" y="4604325"/>
            <a:ext cx="1539300" cy="1519800"/>
          </a:xfrm>
          <a:prstGeom prst="rect">
            <a:avLst/>
          </a:prstGeom>
          <a:noFill/>
          <a:ln w="38100" cap="flat" cmpd="sng">
            <a:solidFill>
              <a:srgbClr val="85200C"/>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g24a90fbe9f0_0_395"/>
          <p:cNvSpPr txBox="1"/>
          <p:nvPr/>
        </p:nvSpPr>
        <p:spPr>
          <a:xfrm>
            <a:off x="6361175" y="3555650"/>
            <a:ext cx="27432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rgbClr val="1C4587"/>
                </a:solidFill>
                <a:latin typeface="Calibri"/>
                <a:ea typeface="Calibri"/>
                <a:cs typeface="Calibri"/>
                <a:sym typeface="Calibri"/>
              </a:rPr>
              <a:t>Measure of Uncertainty</a:t>
            </a:r>
            <a:endParaRPr sz="1700" b="1" i="0" u="none" strike="noStrike" cap="none">
              <a:solidFill>
                <a:srgbClr val="1C4587"/>
              </a:solidFill>
              <a:latin typeface="Calibri"/>
              <a:ea typeface="Calibri"/>
              <a:cs typeface="Calibri"/>
              <a:sym typeface="Calibri"/>
            </a:endParaRPr>
          </a:p>
        </p:txBody>
      </p:sp>
      <p:cxnSp>
        <p:nvCxnSpPr>
          <p:cNvPr id="472" name="Google Shape;472;g24a90fbe9f0_0_395"/>
          <p:cNvCxnSpPr>
            <a:stCxn id="471" idx="2"/>
            <a:endCxn id="470" idx="0"/>
          </p:cNvCxnSpPr>
          <p:nvPr/>
        </p:nvCxnSpPr>
        <p:spPr>
          <a:xfrm flipH="1">
            <a:off x="7471775" y="4002050"/>
            <a:ext cx="261000" cy="602400"/>
          </a:xfrm>
          <a:prstGeom prst="straightConnector1">
            <a:avLst/>
          </a:prstGeom>
          <a:noFill/>
          <a:ln w="28575" cap="flat" cmpd="sng">
            <a:solidFill>
              <a:schemeClr val="dk2"/>
            </a:solidFill>
            <a:prstDash val="solid"/>
            <a:round/>
            <a:headEnd type="none" w="sm" len="sm"/>
            <a:tailEnd type="triangle" w="med" len="med"/>
          </a:ln>
        </p:spPr>
      </p:cxnSp>
      <p:sp>
        <p:nvSpPr>
          <p:cNvPr id="473" name="Google Shape;473;g24a90fbe9f0_0_395"/>
          <p:cNvSpPr txBox="1"/>
          <p:nvPr/>
        </p:nvSpPr>
        <p:spPr>
          <a:xfrm>
            <a:off x="3617975" y="2717450"/>
            <a:ext cx="27432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rgbClr val="1C4587"/>
                </a:solidFill>
                <a:latin typeface="Calibri"/>
                <a:ea typeface="Calibri"/>
                <a:cs typeface="Calibri"/>
                <a:sym typeface="Calibri"/>
              </a:rPr>
              <a:t>Confidence Level</a:t>
            </a:r>
            <a:endParaRPr sz="1700" b="1" i="0" u="none" strike="noStrike" cap="none">
              <a:solidFill>
                <a:srgbClr val="1C4587"/>
              </a:solidFill>
              <a:latin typeface="Calibri"/>
              <a:ea typeface="Calibri"/>
              <a:cs typeface="Calibri"/>
              <a:sym typeface="Calibri"/>
            </a:endParaRPr>
          </a:p>
        </p:txBody>
      </p:sp>
      <p:cxnSp>
        <p:nvCxnSpPr>
          <p:cNvPr id="474" name="Google Shape;474;g24a90fbe9f0_0_395"/>
          <p:cNvCxnSpPr/>
          <p:nvPr/>
        </p:nvCxnSpPr>
        <p:spPr>
          <a:xfrm>
            <a:off x="4426975" y="3127800"/>
            <a:ext cx="2099700" cy="2132700"/>
          </a:xfrm>
          <a:prstGeom prst="straightConnector1">
            <a:avLst/>
          </a:prstGeom>
          <a:noFill/>
          <a:ln w="28575" cap="flat" cmpd="sng">
            <a:solidFill>
              <a:schemeClr val="dk2"/>
            </a:solidFill>
            <a:prstDash val="solid"/>
            <a:round/>
            <a:headEnd type="none" w="sm" len="sm"/>
            <a:tailEnd type="triangle" w="med" len="med"/>
          </a:ln>
        </p:spPr>
      </p:cxnSp>
      <p:sp>
        <p:nvSpPr>
          <p:cNvPr id="475" name="Google Shape;475;g24a90fbe9f0_0_395"/>
          <p:cNvSpPr txBox="1"/>
          <p:nvPr/>
        </p:nvSpPr>
        <p:spPr>
          <a:xfrm>
            <a:off x="798575" y="2869850"/>
            <a:ext cx="27432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rgbClr val="1C4587"/>
                </a:solidFill>
                <a:latin typeface="Calibri"/>
                <a:ea typeface="Calibri"/>
                <a:cs typeface="Calibri"/>
                <a:sym typeface="Calibri"/>
              </a:rPr>
              <a:t>Action Value at time t for a</a:t>
            </a:r>
            <a:endParaRPr sz="1700" b="1" i="0" u="none" strike="noStrike" cap="none">
              <a:solidFill>
                <a:srgbClr val="1C4587"/>
              </a:solidFill>
              <a:latin typeface="Calibri"/>
              <a:ea typeface="Calibri"/>
              <a:cs typeface="Calibri"/>
              <a:sym typeface="Calibri"/>
            </a:endParaRPr>
          </a:p>
        </p:txBody>
      </p:sp>
      <p:cxnSp>
        <p:nvCxnSpPr>
          <p:cNvPr id="476" name="Google Shape;476;g24a90fbe9f0_0_395"/>
          <p:cNvCxnSpPr/>
          <p:nvPr/>
        </p:nvCxnSpPr>
        <p:spPr>
          <a:xfrm>
            <a:off x="2445775" y="3127800"/>
            <a:ext cx="2873100" cy="2025600"/>
          </a:xfrm>
          <a:prstGeom prst="straightConnector1">
            <a:avLst/>
          </a:prstGeom>
          <a:noFill/>
          <a:ln w="28575" cap="flat" cmpd="sng">
            <a:solidFill>
              <a:schemeClr val="dk2"/>
            </a:solidFill>
            <a:prstDash val="solid"/>
            <a:round/>
            <a:headEnd type="none" w="sm" len="sm"/>
            <a:tailEnd type="triangle" w="med" len="med"/>
          </a:ln>
        </p:spPr>
      </p:cxnSp>
      <p:sp>
        <p:nvSpPr>
          <p:cNvPr id="477" name="Google Shape;477;g24a90fbe9f0_0_395"/>
          <p:cNvSpPr txBox="1"/>
          <p:nvPr/>
        </p:nvSpPr>
        <p:spPr>
          <a:xfrm>
            <a:off x="205350" y="1296513"/>
            <a:ext cx="11465700" cy="14931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00000"/>
              </a:lnSpc>
              <a:spcBef>
                <a:spcPts val="0"/>
              </a:spcBef>
              <a:spcAft>
                <a:spcPts val="0"/>
              </a:spcAft>
              <a:buClr>
                <a:srgbClr val="073763"/>
              </a:buClr>
              <a:buSzPts val="1700"/>
              <a:buFont typeface="Calibri"/>
              <a:buChar char="●"/>
            </a:pPr>
            <a:r>
              <a:rPr lang="en-US" sz="1700" b="0" i="0" u="none" strike="noStrike" cap="none">
                <a:solidFill>
                  <a:srgbClr val="073763"/>
                </a:solidFill>
                <a:latin typeface="Calibri"/>
                <a:ea typeface="Calibri"/>
                <a:cs typeface="Calibri"/>
                <a:sym typeface="Calibri"/>
              </a:rPr>
              <a:t>Each time a is selected the uncertainty is presumably reduced</a:t>
            </a:r>
            <a:endParaRPr sz="1700" b="0" i="0" u="none" strike="noStrike" cap="none">
              <a:solidFill>
                <a:srgbClr val="073763"/>
              </a:solidFill>
              <a:latin typeface="Calibri"/>
              <a:ea typeface="Calibri"/>
              <a:cs typeface="Calibri"/>
              <a:sym typeface="Calibri"/>
            </a:endParaRPr>
          </a:p>
          <a:p>
            <a:pPr marL="457200" marR="0" lvl="0" indent="-336550" algn="l" rtl="0">
              <a:lnSpc>
                <a:spcPct val="100000"/>
              </a:lnSpc>
              <a:spcBef>
                <a:spcPts val="0"/>
              </a:spcBef>
              <a:spcAft>
                <a:spcPts val="0"/>
              </a:spcAft>
              <a:buClr>
                <a:srgbClr val="073763"/>
              </a:buClr>
              <a:buSzPts val="1700"/>
              <a:buFont typeface="Calibri"/>
              <a:buChar char="●"/>
            </a:pPr>
            <a:r>
              <a:rPr lang="en-US" sz="1700" b="0" i="0" u="none" strike="noStrike" cap="none">
                <a:solidFill>
                  <a:srgbClr val="073763"/>
                </a:solidFill>
                <a:latin typeface="Calibri"/>
                <a:ea typeface="Calibri"/>
                <a:cs typeface="Calibri"/>
                <a:sym typeface="Calibri"/>
              </a:rPr>
              <a:t>Each time an action other than a is selected, t increases but N</a:t>
            </a:r>
            <a:r>
              <a:rPr lang="en-US" sz="1700" b="0" i="0" u="none" strike="noStrike" cap="none" baseline="-25000">
                <a:solidFill>
                  <a:srgbClr val="073763"/>
                </a:solidFill>
                <a:latin typeface="Calibri"/>
                <a:ea typeface="Calibri"/>
                <a:cs typeface="Calibri"/>
                <a:sym typeface="Calibri"/>
              </a:rPr>
              <a:t>t</a:t>
            </a:r>
            <a:r>
              <a:rPr lang="en-US" sz="1700" b="0" i="0" u="none" strike="noStrike" cap="none">
                <a:solidFill>
                  <a:srgbClr val="073763"/>
                </a:solidFill>
                <a:latin typeface="Calibri"/>
                <a:ea typeface="Calibri"/>
                <a:cs typeface="Calibri"/>
                <a:sym typeface="Calibri"/>
              </a:rPr>
              <a:t>(a) does not; because t appears in the numerator, the uncertainty estimate increases.</a:t>
            </a:r>
            <a:endParaRPr sz="1700" b="0" i="0" u="none" strike="noStrike" cap="none">
              <a:solidFill>
                <a:srgbClr val="073763"/>
              </a:solidFill>
              <a:latin typeface="Calibri"/>
              <a:ea typeface="Calibri"/>
              <a:cs typeface="Calibri"/>
              <a:sym typeface="Calibri"/>
            </a:endParaRPr>
          </a:p>
          <a:p>
            <a:pPr marL="457200" marR="0" lvl="0" indent="-336550" algn="l" rtl="0">
              <a:lnSpc>
                <a:spcPct val="100000"/>
              </a:lnSpc>
              <a:spcBef>
                <a:spcPts val="0"/>
              </a:spcBef>
              <a:spcAft>
                <a:spcPts val="0"/>
              </a:spcAft>
              <a:buClr>
                <a:srgbClr val="134F5C"/>
              </a:buClr>
              <a:buSzPts val="1700"/>
              <a:buFont typeface="Calibri"/>
              <a:buChar char="●"/>
            </a:pPr>
            <a:r>
              <a:rPr lang="en-US" sz="1700" b="0" i="0" u="none" strike="noStrike" cap="none">
                <a:solidFill>
                  <a:srgbClr val="134F5C"/>
                </a:solidFill>
                <a:latin typeface="Calibri"/>
                <a:ea typeface="Calibri"/>
                <a:cs typeface="Calibri"/>
                <a:sym typeface="Calibri"/>
              </a:rPr>
              <a:t>Actions with lower value estimates, or that have already been selected frequently, will be selected with decreasing frequency over time</a:t>
            </a:r>
            <a:endParaRPr sz="1700" b="0" i="0" u="none" strike="noStrike" cap="none">
              <a:solidFill>
                <a:srgbClr val="134F5C"/>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3B8F429D-D2E8-7568-2062-2A4CB5EB9DA6}"/>
              </a:ext>
            </a:extLst>
          </p:cNvPr>
          <p:cNvPicPr>
            <a:picLocks noChangeAspect="1"/>
          </p:cNvPicPr>
          <p:nvPr/>
        </p:nvPicPr>
        <p:blipFill>
          <a:blip r:embed="rId4"/>
          <a:stretch>
            <a:fillRect/>
          </a:stretch>
        </p:blipFill>
        <p:spPr>
          <a:xfrm>
            <a:off x="8649661" y="2610739"/>
            <a:ext cx="3514125" cy="31532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g24a90fbe9f0_0_414"/>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sz="3300"/>
              <a:t>Upper-Confidence-Bound Action Selection</a:t>
            </a:r>
            <a:endParaRPr sz="3000" b="1">
              <a:solidFill>
                <a:srgbClr val="274E13"/>
              </a:solidFill>
              <a:highlight>
                <a:srgbClr val="FFF2CC"/>
              </a:highlight>
            </a:endParaRPr>
          </a:p>
        </p:txBody>
      </p:sp>
      <p:pic>
        <p:nvPicPr>
          <p:cNvPr id="484" name="Google Shape;484;g24a90fbe9f0_0_414"/>
          <p:cNvPicPr preferRelativeResize="0"/>
          <p:nvPr/>
        </p:nvPicPr>
        <p:blipFill rotWithShape="1">
          <a:blip r:embed="rId3">
            <a:alphaModFix/>
          </a:blip>
          <a:srcRect/>
          <a:stretch/>
        </p:blipFill>
        <p:spPr>
          <a:xfrm>
            <a:off x="1379825" y="1557288"/>
            <a:ext cx="8751301" cy="4041275"/>
          </a:xfrm>
          <a:prstGeom prst="rect">
            <a:avLst/>
          </a:prstGeom>
          <a:noFill/>
          <a:ln>
            <a:noFill/>
          </a:ln>
        </p:spPr>
      </p:pic>
      <p:sp>
        <p:nvSpPr>
          <p:cNvPr id="485" name="Google Shape;485;g24a90fbe9f0_0_414"/>
          <p:cNvSpPr txBox="1"/>
          <p:nvPr/>
        </p:nvSpPr>
        <p:spPr>
          <a:xfrm>
            <a:off x="175350" y="5542900"/>
            <a:ext cx="106377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C343D"/>
                </a:solidFill>
                <a:latin typeface="Arial"/>
                <a:ea typeface="Arial"/>
                <a:cs typeface="Arial"/>
                <a:sym typeface="Arial"/>
              </a:rPr>
              <a:t>UCB often performs well, as shown here, but is more difficult than "-greedy to extend beyond bandits to the more general reinforcement learning settings</a:t>
            </a:r>
            <a:endParaRPr sz="1600" b="0" i="0" u="none" strike="noStrike" cap="none">
              <a:solidFill>
                <a:srgbClr val="0C343D"/>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g24bfade7e8f_0_16"/>
          <p:cNvSpPr txBox="1">
            <a:spLocks noGrp="1"/>
          </p:cNvSpPr>
          <p:nvPr>
            <p:ph type="title"/>
          </p:nvPr>
        </p:nvSpPr>
        <p:spPr>
          <a:xfrm>
            <a:off x="838200" y="1052075"/>
            <a:ext cx="10515600" cy="559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600"/>
              <a:buFont typeface="Calibri"/>
              <a:buNone/>
            </a:pPr>
            <a:r>
              <a:rPr lang="en-US" sz="2700">
                <a:solidFill>
                  <a:srgbClr val="4C1130"/>
                </a:solidFill>
                <a:latin typeface="Comfortaa"/>
                <a:ea typeface="Comfortaa"/>
                <a:cs typeface="Comfortaa"/>
                <a:sym typeface="Comfortaa"/>
              </a:rPr>
              <a:t>Required Readings</a:t>
            </a:r>
            <a:endParaRPr sz="2700">
              <a:solidFill>
                <a:srgbClr val="4C1130"/>
              </a:solidFill>
              <a:latin typeface="Comfortaa"/>
              <a:ea typeface="Comfortaa"/>
              <a:cs typeface="Comfortaa"/>
              <a:sym typeface="Comfortaa"/>
            </a:endParaRPr>
          </a:p>
        </p:txBody>
      </p:sp>
      <p:sp>
        <p:nvSpPr>
          <p:cNvPr id="491" name="Google Shape;491;g24bfade7e8f_0_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38</a:t>
            </a:fld>
            <a:endParaRPr/>
          </a:p>
        </p:txBody>
      </p:sp>
      <p:sp>
        <p:nvSpPr>
          <p:cNvPr id="492" name="Google Shape;492;g24bfade7e8f_0_16"/>
          <p:cNvSpPr txBox="1">
            <a:spLocks noGrp="1"/>
          </p:cNvSpPr>
          <p:nvPr>
            <p:ph type="body" idx="1"/>
          </p:nvPr>
        </p:nvSpPr>
        <p:spPr>
          <a:xfrm>
            <a:off x="838200" y="1894128"/>
            <a:ext cx="10515600" cy="3501600"/>
          </a:xfrm>
          <a:prstGeom prst="rect">
            <a:avLst/>
          </a:prstGeom>
          <a:noFill/>
          <a:ln>
            <a:noFill/>
          </a:ln>
        </p:spPr>
        <p:txBody>
          <a:bodyPr spcFirstLastPara="1" wrap="square" lIns="91425" tIns="45700" rIns="91425" bIns="45700" anchor="t" anchorCtr="0">
            <a:normAutofit/>
          </a:bodyPr>
          <a:lstStyle/>
          <a:p>
            <a:pPr marL="457200" lvl="0" indent="-355600" algn="l" rtl="0">
              <a:lnSpc>
                <a:spcPct val="100000"/>
              </a:lnSpc>
              <a:spcBef>
                <a:spcPts val="1000"/>
              </a:spcBef>
              <a:spcAft>
                <a:spcPts val="0"/>
              </a:spcAft>
              <a:buClr>
                <a:srgbClr val="1C4587"/>
              </a:buClr>
              <a:buSzPts val="2000"/>
              <a:buFont typeface="Comfortaa"/>
              <a:buAutoNum type="arabicPeriod"/>
            </a:pPr>
            <a:r>
              <a:rPr lang="en-US" sz="2000">
                <a:solidFill>
                  <a:srgbClr val="1C4587"/>
                </a:solidFill>
                <a:latin typeface="Comfortaa"/>
                <a:ea typeface="Comfortaa"/>
                <a:cs typeface="Comfortaa"/>
                <a:sym typeface="Comfortaa"/>
              </a:rPr>
              <a:t>Chapter-2 of Introduction to Reinforcement Learning,2</a:t>
            </a:r>
            <a:r>
              <a:rPr lang="en-US" sz="2000" baseline="30000">
                <a:solidFill>
                  <a:srgbClr val="1C4587"/>
                </a:solidFill>
                <a:latin typeface="Comfortaa"/>
                <a:ea typeface="Comfortaa"/>
                <a:cs typeface="Comfortaa"/>
                <a:sym typeface="Comfortaa"/>
              </a:rPr>
              <a:t>nd</a:t>
            </a:r>
            <a:r>
              <a:rPr lang="en-US" sz="2000">
                <a:solidFill>
                  <a:srgbClr val="1C4587"/>
                </a:solidFill>
                <a:latin typeface="Comfortaa"/>
                <a:ea typeface="Comfortaa"/>
                <a:cs typeface="Comfortaa"/>
                <a:sym typeface="Comfortaa"/>
              </a:rPr>
              <a:t> Ed.,  Sutton &amp; Barto</a:t>
            </a:r>
            <a:endParaRPr sz="2000">
              <a:solidFill>
                <a:srgbClr val="1C4587"/>
              </a:solidFill>
              <a:latin typeface="Comfortaa"/>
              <a:ea typeface="Comfortaa"/>
              <a:cs typeface="Comfortaa"/>
              <a:sym typeface="Comfortaa"/>
            </a:endParaRPr>
          </a:p>
          <a:p>
            <a:pPr marL="457200" lvl="0" indent="-355600" algn="l" rtl="0">
              <a:lnSpc>
                <a:spcPct val="100000"/>
              </a:lnSpc>
              <a:spcBef>
                <a:spcPts val="1000"/>
              </a:spcBef>
              <a:spcAft>
                <a:spcPts val="0"/>
              </a:spcAft>
              <a:buClr>
                <a:srgbClr val="1C4587"/>
              </a:buClr>
              <a:buSzPts val="2000"/>
              <a:buFont typeface="Comfortaa"/>
              <a:buAutoNum type="arabicPeriod"/>
            </a:pPr>
            <a:r>
              <a:rPr lang="en-US" sz="2000" u="sng">
                <a:solidFill>
                  <a:schemeClr val="hlink"/>
                </a:solidFill>
                <a:latin typeface="Comfortaa"/>
                <a:ea typeface="Comfortaa"/>
                <a:cs typeface="Comfortaa"/>
                <a:sym typeface="Comfortaa"/>
                <a:hlinkClick r:id="rId3"/>
              </a:rPr>
              <a:t>A Survey on Practical Applications of Multi-Armed and Contextual Bandits</a:t>
            </a:r>
            <a:r>
              <a:rPr lang="en-US" sz="2000">
                <a:solidFill>
                  <a:srgbClr val="1C4587"/>
                </a:solidFill>
                <a:latin typeface="Comfortaa"/>
                <a:ea typeface="Comfortaa"/>
                <a:cs typeface="Comfortaa"/>
                <a:sym typeface="Comfortaa"/>
              </a:rPr>
              <a:t>, Djallel Bouneffouf , Irina Rish [</a:t>
            </a:r>
            <a:r>
              <a:rPr lang="en-US" sz="2000" u="sng">
                <a:solidFill>
                  <a:schemeClr val="hlink"/>
                </a:solidFill>
                <a:latin typeface="Comfortaa"/>
                <a:ea typeface="Comfortaa"/>
                <a:cs typeface="Comfortaa"/>
                <a:sym typeface="Comfortaa"/>
                <a:hlinkClick r:id="rId3"/>
              </a:rPr>
              <a:t>https://arxiv.org/pdf/1904.10040.pdf</a:t>
            </a:r>
            <a:r>
              <a:rPr lang="en-US" sz="2000">
                <a:solidFill>
                  <a:srgbClr val="1C4587"/>
                </a:solidFill>
                <a:latin typeface="Comfortaa"/>
                <a:ea typeface="Comfortaa"/>
                <a:cs typeface="Comfortaa"/>
                <a:sym typeface="Comfortaa"/>
              </a:rPr>
              <a:t>] </a:t>
            </a:r>
            <a:endParaRPr sz="2000">
              <a:solidFill>
                <a:srgbClr val="1C4587"/>
              </a:solidFill>
              <a:latin typeface="Comfortaa"/>
              <a:ea typeface="Comfortaa"/>
              <a:cs typeface="Comfortaa"/>
              <a:sym typeface="Comforta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g24a90fbe9f0_0_573"/>
          <p:cNvSpPr txBox="1">
            <a:spLocks noGrp="1"/>
          </p:cNvSpPr>
          <p:nvPr>
            <p:ph type="title"/>
          </p:nvPr>
        </p:nvSpPr>
        <p:spPr>
          <a:xfrm>
            <a:off x="4657724" y="2809875"/>
            <a:ext cx="6696000" cy="1909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2800"/>
              <a:buNone/>
            </a:pPr>
            <a:r>
              <a:rPr lang="en-US" sz="3600"/>
              <a:t>Thank you !</a:t>
            </a:r>
            <a:endParaRPr sz="3600"/>
          </a:p>
        </p:txBody>
      </p:sp>
      <p:sp>
        <p:nvSpPr>
          <p:cNvPr id="499" name="Google Shape;499;g24a90fbe9f0_0_573"/>
          <p:cNvSpPr txBox="1">
            <a:spLocks noGrp="1"/>
          </p:cNvSpPr>
          <p:nvPr>
            <p:ph type="subTitle" idx="1"/>
          </p:nvPr>
        </p:nvSpPr>
        <p:spPr>
          <a:xfrm>
            <a:off x="4657725" y="5028803"/>
            <a:ext cx="6696000" cy="365100"/>
          </a:xfrm>
          <a:prstGeom prst="rect">
            <a:avLst/>
          </a:prstGeom>
          <a:noFill/>
          <a:ln>
            <a:noFill/>
          </a:ln>
        </p:spPr>
        <p:txBody>
          <a:bodyPr spcFirstLastPara="1" wrap="square" lIns="91425" tIns="45700" rIns="91425" bIns="45700" anchor="b" anchorCtr="0">
            <a:normAutofit fontScale="77500" lnSpcReduction="20000"/>
          </a:bodyPr>
          <a:lstStyle/>
          <a:p>
            <a:pPr marL="0" lvl="0" indent="0" algn="l" rtl="0">
              <a:lnSpc>
                <a:spcPct val="90000"/>
              </a:lnSpc>
              <a:spcBef>
                <a:spcPts val="1000"/>
              </a:spcBef>
              <a:spcAft>
                <a:spcPts val="0"/>
              </a:spcAft>
              <a:buSzPts val="1600"/>
              <a:buNone/>
            </a:pPr>
            <a:endParaRPr/>
          </a:p>
        </p:txBody>
      </p:sp>
      <p:sp>
        <p:nvSpPr>
          <p:cNvPr id="500" name="Google Shape;500;g24a90fbe9f0_0_573"/>
          <p:cNvSpPr txBox="1">
            <a:spLocks noGrp="1"/>
          </p:cNvSpPr>
          <p:nvPr>
            <p:ph type="sldNum" idx="12"/>
          </p:nvPr>
        </p:nvSpPr>
        <p:spPr>
          <a:xfrm>
            <a:off x="9658350" y="6356350"/>
            <a:ext cx="1695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24a90fbe9f0_0_21"/>
          <p:cNvSpPr txBox="1">
            <a:spLocks noGrp="1"/>
          </p:cNvSpPr>
          <p:nvPr>
            <p:ph type="title"/>
          </p:nvPr>
        </p:nvSpPr>
        <p:spPr>
          <a:xfrm>
            <a:off x="838200" y="365125"/>
            <a:ext cx="10515600" cy="1246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K-armed Bandit Problem</a:t>
            </a:r>
            <a:endParaRPr/>
          </a:p>
        </p:txBody>
      </p:sp>
      <p:sp>
        <p:nvSpPr>
          <p:cNvPr id="194" name="Google Shape;194;g24a90fbe9f0_0_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4</a:t>
            </a:fld>
            <a:endParaRPr/>
          </a:p>
        </p:txBody>
      </p:sp>
      <p:sp>
        <p:nvSpPr>
          <p:cNvPr id="195" name="Google Shape;195;g24a90fbe9f0_0_21"/>
          <p:cNvSpPr txBox="1">
            <a:spLocks noGrp="1"/>
          </p:cNvSpPr>
          <p:nvPr>
            <p:ph type="body" idx="1"/>
          </p:nvPr>
        </p:nvSpPr>
        <p:spPr>
          <a:xfrm>
            <a:off x="838200" y="1678339"/>
            <a:ext cx="10515600" cy="41802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SzPts val="2800"/>
              <a:buNone/>
            </a:pPr>
            <a:r>
              <a:rPr lang="en-US" sz="2100" b="1">
                <a:solidFill>
                  <a:srgbClr val="A61C00"/>
                </a:solidFill>
              </a:rPr>
              <a:t>Problem</a:t>
            </a:r>
            <a:endParaRPr sz="2100" b="1">
              <a:solidFill>
                <a:srgbClr val="A61C00"/>
              </a:solidFill>
            </a:endParaRPr>
          </a:p>
          <a:p>
            <a:pPr marL="457200" lvl="0" indent="-361950" algn="just" rtl="0">
              <a:lnSpc>
                <a:spcPct val="115000"/>
              </a:lnSpc>
              <a:spcBef>
                <a:spcPts val="0"/>
              </a:spcBef>
              <a:spcAft>
                <a:spcPts val="0"/>
              </a:spcAft>
              <a:buSzPts val="2100"/>
              <a:buChar char="•"/>
            </a:pPr>
            <a:r>
              <a:rPr lang="en-US" sz="2100"/>
              <a:t>You are faced repeatedly with a choice among k different options, or actions</a:t>
            </a:r>
            <a:endParaRPr sz="2100"/>
          </a:p>
          <a:p>
            <a:pPr marL="457200" lvl="0" indent="-361950" algn="just" rtl="0">
              <a:lnSpc>
                <a:spcPct val="115000"/>
              </a:lnSpc>
              <a:spcBef>
                <a:spcPts val="0"/>
              </a:spcBef>
              <a:spcAft>
                <a:spcPts val="0"/>
              </a:spcAft>
              <a:buSzPts val="2100"/>
              <a:buChar char="•"/>
            </a:pPr>
            <a:r>
              <a:rPr lang="en-US" sz="2100"/>
              <a:t>After each choice of actions you receive a numerical reward</a:t>
            </a:r>
            <a:endParaRPr sz="2100"/>
          </a:p>
          <a:p>
            <a:pPr marL="914400" lvl="1" indent="-228600" algn="just" rtl="0">
              <a:lnSpc>
                <a:spcPct val="115000"/>
              </a:lnSpc>
              <a:spcBef>
                <a:spcPts val="0"/>
              </a:spcBef>
              <a:spcAft>
                <a:spcPts val="0"/>
              </a:spcAft>
              <a:buSzPts val="2100"/>
              <a:buNone/>
            </a:pPr>
            <a:r>
              <a:rPr lang="en-US" sz="2100"/>
              <a:t>Reward is chosen from a stationary probability distribution that depends on the selected action </a:t>
            </a:r>
            <a:endParaRPr sz="2100"/>
          </a:p>
          <a:p>
            <a:pPr marL="457200" lvl="0" indent="-361950" algn="just" rtl="0">
              <a:lnSpc>
                <a:spcPct val="115000"/>
              </a:lnSpc>
              <a:spcBef>
                <a:spcPts val="0"/>
              </a:spcBef>
              <a:spcAft>
                <a:spcPts val="0"/>
              </a:spcAft>
              <a:buSzPts val="2100"/>
              <a:buChar char="•"/>
            </a:pPr>
            <a:r>
              <a:rPr lang="en-US" sz="2100" b="1">
                <a:solidFill>
                  <a:srgbClr val="1155CC"/>
                </a:solidFill>
              </a:rPr>
              <a:t>Objective </a:t>
            </a:r>
            <a:r>
              <a:rPr lang="en-US" sz="2100"/>
              <a:t>: to </a:t>
            </a:r>
            <a:r>
              <a:rPr lang="en-US" sz="2100" i="1">
                <a:solidFill>
                  <a:srgbClr val="A64D79"/>
                </a:solidFill>
              </a:rPr>
              <a:t>maximize the expected total reward</a:t>
            </a:r>
            <a:r>
              <a:rPr lang="en-US" sz="2100"/>
              <a:t> </a:t>
            </a:r>
            <a:r>
              <a:rPr lang="en-US" sz="2100" i="1">
                <a:solidFill>
                  <a:srgbClr val="CC0000"/>
                </a:solidFill>
              </a:rPr>
              <a:t>over some time period</a:t>
            </a:r>
            <a:endParaRPr sz="2100"/>
          </a:p>
        </p:txBody>
      </p:sp>
      <p:pic>
        <p:nvPicPr>
          <p:cNvPr id="196" name="Google Shape;196;g24a90fbe9f0_0_21"/>
          <p:cNvPicPr preferRelativeResize="0"/>
          <p:nvPr/>
        </p:nvPicPr>
        <p:blipFill rotWithShape="1">
          <a:blip r:embed="rId3">
            <a:alphaModFix/>
          </a:blip>
          <a:srcRect/>
          <a:stretch/>
        </p:blipFill>
        <p:spPr>
          <a:xfrm>
            <a:off x="391570" y="4203000"/>
            <a:ext cx="7206851" cy="165737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24a90fbe9f0_0_29"/>
          <p:cNvSpPr txBox="1">
            <a:spLocks noGrp="1"/>
          </p:cNvSpPr>
          <p:nvPr>
            <p:ph type="title"/>
          </p:nvPr>
        </p:nvSpPr>
        <p:spPr>
          <a:xfrm>
            <a:off x="838200" y="365125"/>
            <a:ext cx="10515600" cy="1246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K-armed Bandit Problem</a:t>
            </a:r>
            <a:endParaRPr/>
          </a:p>
        </p:txBody>
      </p:sp>
      <p:sp>
        <p:nvSpPr>
          <p:cNvPr id="202" name="Google Shape;202;g24a90fbe9f0_0_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5</a:t>
            </a:fld>
            <a:endParaRPr/>
          </a:p>
        </p:txBody>
      </p:sp>
      <p:sp>
        <p:nvSpPr>
          <p:cNvPr id="203" name="Google Shape;203;g24a90fbe9f0_0_29"/>
          <p:cNvSpPr txBox="1">
            <a:spLocks noGrp="1"/>
          </p:cNvSpPr>
          <p:nvPr>
            <p:ph type="body" idx="1"/>
          </p:nvPr>
        </p:nvSpPr>
        <p:spPr>
          <a:xfrm>
            <a:off x="838200" y="1678339"/>
            <a:ext cx="10515600" cy="41802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SzPts val="2800"/>
              <a:buNone/>
            </a:pPr>
            <a:r>
              <a:rPr lang="en-US" sz="2100" b="1">
                <a:solidFill>
                  <a:srgbClr val="A61C00"/>
                </a:solidFill>
              </a:rPr>
              <a:t>Problem</a:t>
            </a:r>
            <a:endParaRPr sz="2100" b="1">
              <a:solidFill>
                <a:srgbClr val="A61C00"/>
              </a:solidFill>
            </a:endParaRPr>
          </a:p>
          <a:p>
            <a:pPr marL="457200" lvl="0" indent="-361950" algn="just" rtl="0">
              <a:lnSpc>
                <a:spcPct val="115000"/>
              </a:lnSpc>
              <a:spcBef>
                <a:spcPts val="0"/>
              </a:spcBef>
              <a:spcAft>
                <a:spcPts val="0"/>
              </a:spcAft>
              <a:buSzPts val="2100"/>
              <a:buChar char="•"/>
            </a:pPr>
            <a:r>
              <a:rPr lang="en-US" sz="2100"/>
              <a:t>You are faced repeatedly with a choice among k different options, or actions</a:t>
            </a:r>
            <a:endParaRPr sz="2100"/>
          </a:p>
          <a:p>
            <a:pPr marL="457200" lvl="0" indent="-361950" algn="just" rtl="0">
              <a:lnSpc>
                <a:spcPct val="115000"/>
              </a:lnSpc>
              <a:spcBef>
                <a:spcPts val="0"/>
              </a:spcBef>
              <a:spcAft>
                <a:spcPts val="0"/>
              </a:spcAft>
              <a:buSzPts val="2100"/>
              <a:buChar char="•"/>
            </a:pPr>
            <a:r>
              <a:rPr lang="en-US" sz="2100"/>
              <a:t>After each choice of actions you receive a numerical reward</a:t>
            </a:r>
            <a:endParaRPr sz="2100"/>
          </a:p>
          <a:p>
            <a:pPr marL="914400" lvl="1" indent="-228600" algn="just" rtl="0">
              <a:lnSpc>
                <a:spcPct val="115000"/>
              </a:lnSpc>
              <a:spcBef>
                <a:spcPts val="0"/>
              </a:spcBef>
              <a:spcAft>
                <a:spcPts val="0"/>
              </a:spcAft>
              <a:buSzPts val="2100"/>
              <a:buNone/>
            </a:pPr>
            <a:r>
              <a:rPr lang="en-US" sz="2100"/>
              <a:t>Reward is chosen from a stationary probability distribution that depends on the selected action </a:t>
            </a:r>
            <a:endParaRPr sz="2100"/>
          </a:p>
          <a:p>
            <a:pPr marL="457200" lvl="0" indent="-361950" algn="just" rtl="0">
              <a:lnSpc>
                <a:spcPct val="115000"/>
              </a:lnSpc>
              <a:spcBef>
                <a:spcPts val="0"/>
              </a:spcBef>
              <a:spcAft>
                <a:spcPts val="0"/>
              </a:spcAft>
              <a:buSzPts val="2100"/>
              <a:buChar char="•"/>
            </a:pPr>
            <a:r>
              <a:rPr lang="en-US" sz="2100" b="1">
                <a:solidFill>
                  <a:srgbClr val="1155CC"/>
                </a:solidFill>
              </a:rPr>
              <a:t>Objective </a:t>
            </a:r>
            <a:r>
              <a:rPr lang="en-US" sz="2100"/>
              <a:t>: to </a:t>
            </a:r>
            <a:r>
              <a:rPr lang="en-US" sz="2100" i="1">
                <a:solidFill>
                  <a:srgbClr val="A64D79"/>
                </a:solidFill>
              </a:rPr>
              <a:t>maximize the expected total reward</a:t>
            </a:r>
            <a:r>
              <a:rPr lang="en-US" sz="2100"/>
              <a:t> </a:t>
            </a:r>
            <a:r>
              <a:rPr lang="en-US" sz="2100" i="1">
                <a:solidFill>
                  <a:srgbClr val="CC0000"/>
                </a:solidFill>
              </a:rPr>
              <a:t>over some time period</a:t>
            </a:r>
            <a:endParaRPr sz="2100"/>
          </a:p>
        </p:txBody>
      </p:sp>
      <p:pic>
        <p:nvPicPr>
          <p:cNvPr id="204" name="Google Shape;204;g24a90fbe9f0_0_29"/>
          <p:cNvPicPr preferRelativeResize="0"/>
          <p:nvPr/>
        </p:nvPicPr>
        <p:blipFill rotWithShape="1">
          <a:blip r:embed="rId3">
            <a:alphaModFix/>
          </a:blip>
          <a:srcRect/>
          <a:stretch/>
        </p:blipFill>
        <p:spPr>
          <a:xfrm>
            <a:off x="391570" y="4203000"/>
            <a:ext cx="7206851" cy="1657371"/>
          </a:xfrm>
          <a:prstGeom prst="rect">
            <a:avLst/>
          </a:prstGeom>
          <a:noFill/>
          <a:ln>
            <a:noFill/>
          </a:ln>
        </p:spPr>
      </p:pic>
      <p:sp>
        <p:nvSpPr>
          <p:cNvPr id="205" name="Google Shape;205;g24a90fbe9f0_0_29"/>
          <p:cNvSpPr txBox="1"/>
          <p:nvPr/>
        </p:nvSpPr>
        <p:spPr>
          <a:xfrm>
            <a:off x="7598425" y="4203000"/>
            <a:ext cx="4381200" cy="212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sng" strike="noStrike" cap="none">
                <a:solidFill>
                  <a:srgbClr val="741B47"/>
                </a:solidFill>
                <a:latin typeface="Calibri"/>
                <a:ea typeface="Calibri"/>
                <a:cs typeface="Calibri"/>
                <a:sym typeface="Calibri"/>
              </a:rPr>
              <a:t>Strategy</a:t>
            </a:r>
            <a:r>
              <a:rPr lang="en-US" sz="2300" b="0" i="0" u="none" strike="noStrike" cap="none">
                <a:solidFill>
                  <a:srgbClr val="000000"/>
                </a:solidFill>
                <a:latin typeface="Calibri"/>
                <a:ea typeface="Calibri"/>
                <a:cs typeface="Calibri"/>
                <a:sym typeface="Calibri"/>
              </a:rPr>
              <a:t>:</a:t>
            </a:r>
            <a:endParaRPr sz="2300" b="0" i="0" u="none" strike="noStrike" cap="none">
              <a:solidFill>
                <a:srgbClr val="000000"/>
              </a:solidFill>
              <a:latin typeface="Calibri"/>
              <a:ea typeface="Calibri"/>
              <a:cs typeface="Calibri"/>
              <a:sym typeface="Calibri"/>
            </a:endParaRPr>
          </a:p>
          <a:p>
            <a:pPr marL="457200" marR="0" lvl="0" indent="-355600" algn="l" rtl="0">
              <a:lnSpc>
                <a:spcPct val="100000"/>
              </a:lnSpc>
              <a:spcBef>
                <a:spcPts val="0"/>
              </a:spcBef>
              <a:spcAft>
                <a:spcPts val="0"/>
              </a:spcAft>
              <a:buClr>
                <a:srgbClr val="000000"/>
              </a:buClr>
              <a:buSzPts val="2000"/>
              <a:buFont typeface="Calibri"/>
              <a:buChar char="●"/>
            </a:pPr>
            <a:r>
              <a:rPr lang="en-US" sz="2000" b="0" i="0" u="none" strike="noStrike" cap="none">
                <a:solidFill>
                  <a:srgbClr val="000000"/>
                </a:solidFill>
                <a:latin typeface="Calibri"/>
                <a:ea typeface="Calibri"/>
                <a:cs typeface="Calibri"/>
                <a:sym typeface="Calibri"/>
              </a:rPr>
              <a:t>Identify the best lever(s)</a:t>
            </a:r>
            <a:endParaRPr sz="2000" b="0" i="0" u="none" strike="noStrike" cap="none">
              <a:solidFill>
                <a:srgbClr val="000000"/>
              </a:solidFill>
              <a:latin typeface="Calibri"/>
              <a:ea typeface="Calibri"/>
              <a:cs typeface="Calibri"/>
              <a:sym typeface="Calibri"/>
            </a:endParaRPr>
          </a:p>
          <a:p>
            <a:pPr marL="457200" marR="0" lvl="0" indent="-355600" algn="l" rtl="0">
              <a:lnSpc>
                <a:spcPct val="100000"/>
              </a:lnSpc>
              <a:spcBef>
                <a:spcPts val="0"/>
              </a:spcBef>
              <a:spcAft>
                <a:spcPts val="0"/>
              </a:spcAft>
              <a:buClr>
                <a:srgbClr val="000000"/>
              </a:buClr>
              <a:buSzPts val="2000"/>
              <a:buFont typeface="Calibri"/>
              <a:buChar char="●"/>
            </a:pPr>
            <a:r>
              <a:rPr lang="en-US" sz="2000" b="0" i="0" u="none" strike="noStrike" cap="none">
                <a:solidFill>
                  <a:srgbClr val="000000"/>
                </a:solidFill>
                <a:latin typeface="Calibri"/>
                <a:ea typeface="Calibri"/>
                <a:cs typeface="Calibri"/>
                <a:sym typeface="Calibri"/>
              </a:rPr>
              <a:t>Keep pulling the identified ones </a:t>
            </a: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300"/>
              <a:buFont typeface="Arial"/>
              <a:buNone/>
            </a:pPr>
            <a:r>
              <a:rPr lang="en-US" sz="2300" b="0" i="0" u="sng" strike="noStrike" cap="none">
                <a:solidFill>
                  <a:srgbClr val="741B47"/>
                </a:solidFill>
                <a:latin typeface="Calibri"/>
                <a:ea typeface="Calibri"/>
                <a:cs typeface="Calibri"/>
                <a:sym typeface="Calibri"/>
              </a:rPr>
              <a:t>Questions</a:t>
            </a:r>
            <a:r>
              <a:rPr lang="en-US" sz="2300" b="0" i="0" u="none" strike="noStrike" cap="none">
                <a:solidFill>
                  <a:schemeClr val="dk1"/>
                </a:solidFill>
                <a:latin typeface="Calibri"/>
                <a:ea typeface="Calibri"/>
                <a:cs typeface="Calibri"/>
                <a:sym typeface="Calibri"/>
              </a:rPr>
              <a:t>:</a:t>
            </a:r>
            <a:endParaRPr sz="2300" b="0" i="0" u="none" strike="noStrike" cap="none">
              <a:solidFill>
                <a:schemeClr val="dk1"/>
              </a:solidFill>
              <a:latin typeface="Calibri"/>
              <a:ea typeface="Calibri"/>
              <a:cs typeface="Calibri"/>
              <a:sym typeface="Calibri"/>
            </a:endParaRPr>
          </a:p>
          <a:p>
            <a:pPr marL="457200" marR="0" lvl="0" indent="-355600" algn="l" rtl="0">
              <a:lnSpc>
                <a:spcPct val="100000"/>
              </a:lnSpc>
              <a:spcBef>
                <a:spcPts val="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How do we define the </a:t>
            </a:r>
            <a:r>
              <a:rPr lang="en-US" sz="2000" b="0" i="1" u="none" strike="noStrike" cap="none">
                <a:solidFill>
                  <a:schemeClr val="dk1"/>
                </a:solidFill>
                <a:highlight>
                  <a:srgbClr val="F1C232"/>
                </a:highlight>
                <a:latin typeface="Calibri"/>
                <a:ea typeface="Calibri"/>
                <a:cs typeface="Calibri"/>
                <a:sym typeface="Calibri"/>
              </a:rPr>
              <a:t>best one</a:t>
            </a:r>
            <a:r>
              <a:rPr lang="en-US" sz="2000" b="0" i="0" u="none" strike="noStrike" cap="none">
                <a:solidFill>
                  <a:schemeClr val="dk1"/>
                </a:solidFill>
                <a:latin typeface="Calibri"/>
                <a:ea typeface="Calibri"/>
                <a:cs typeface="Calibri"/>
                <a:sym typeface="Calibri"/>
              </a:rPr>
              <a:t>s?</a:t>
            </a:r>
            <a:endParaRPr sz="2000" b="0" i="0" u="none" strike="noStrike" cap="none">
              <a:solidFill>
                <a:schemeClr val="dk1"/>
              </a:solidFill>
              <a:latin typeface="Calibri"/>
              <a:ea typeface="Calibri"/>
              <a:cs typeface="Calibri"/>
              <a:sym typeface="Calibri"/>
            </a:endParaRPr>
          </a:p>
          <a:p>
            <a:pPr marL="457200" marR="0" lvl="0" indent="-355600" algn="l" rtl="0">
              <a:lnSpc>
                <a:spcPct val="100000"/>
              </a:lnSpc>
              <a:spcBef>
                <a:spcPts val="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What are the best levers? </a:t>
            </a:r>
            <a:endParaRPr sz="2000" b="0" i="0" u="none" strike="noStrike" cap="non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24a90fbe9f0_0_38"/>
          <p:cNvSpPr txBox="1">
            <a:spLocks noGrp="1"/>
          </p:cNvSpPr>
          <p:nvPr>
            <p:ph type="title"/>
          </p:nvPr>
        </p:nvSpPr>
        <p:spPr>
          <a:xfrm>
            <a:off x="838200" y="365125"/>
            <a:ext cx="10515600" cy="1246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K-armed Bandit Problem</a:t>
            </a:r>
            <a:endParaRPr/>
          </a:p>
        </p:txBody>
      </p:sp>
      <p:sp>
        <p:nvSpPr>
          <p:cNvPr id="211" name="Google Shape;211;g24a90fbe9f0_0_3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6</a:t>
            </a:fld>
            <a:endParaRPr/>
          </a:p>
        </p:txBody>
      </p:sp>
      <p:sp>
        <p:nvSpPr>
          <p:cNvPr id="212" name="Google Shape;212;g24a90fbe9f0_0_38"/>
          <p:cNvSpPr txBox="1">
            <a:spLocks noGrp="1"/>
          </p:cNvSpPr>
          <p:nvPr>
            <p:ph type="body" idx="1"/>
          </p:nvPr>
        </p:nvSpPr>
        <p:spPr>
          <a:xfrm>
            <a:off x="838200" y="1678339"/>
            <a:ext cx="10515600" cy="41802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SzPts val="2800"/>
              <a:buNone/>
            </a:pPr>
            <a:r>
              <a:rPr lang="en-US" sz="2100" b="1">
                <a:solidFill>
                  <a:srgbClr val="A61C00"/>
                </a:solidFill>
              </a:rPr>
              <a:t>Problem</a:t>
            </a:r>
            <a:endParaRPr sz="2100" b="1">
              <a:solidFill>
                <a:srgbClr val="A61C00"/>
              </a:solidFill>
            </a:endParaRPr>
          </a:p>
          <a:p>
            <a:pPr marL="457200" lvl="0" indent="-361950" algn="just" rtl="0">
              <a:lnSpc>
                <a:spcPct val="115000"/>
              </a:lnSpc>
              <a:spcBef>
                <a:spcPts val="0"/>
              </a:spcBef>
              <a:spcAft>
                <a:spcPts val="0"/>
              </a:spcAft>
              <a:buSzPts val="2100"/>
              <a:buChar char="•"/>
            </a:pPr>
            <a:r>
              <a:rPr lang="en-US" sz="2100"/>
              <a:t>You are faced repeatedly with a choice among k different options, or actions</a:t>
            </a:r>
            <a:endParaRPr sz="2100"/>
          </a:p>
          <a:p>
            <a:pPr marL="457200" lvl="0" indent="-361950" algn="just" rtl="0">
              <a:lnSpc>
                <a:spcPct val="115000"/>
              </a:lnSpc>
              <a:spcBef>
                <a:spcPts val="0"/>
              </a:spcBef>
              <a:spcAft>
                <a:spcPts val="0"/>
              </a:spcAft>
              <a:buSzPts val="2100"/>
              <a:buChar char="•"/>
            </a:pPr>
            <a:r>
              <a:rPr lang="en-US" sz="2100"/>
              <a:t>After each choice of actions you receive a numerical reward</a:t>
            </a:r>
            <a:endParaRPr sz="2100"/>
          </a:p>
          <a:p>
            <a:pPr marL="914400" lvl="1" indent="-228600" algn="just" rtl="0">
              <a:lnSpc>
                <a:spcPct val="115000"/>
              </a:lnSpc>
              <a:spcBef>
                <a:spcPts val="0"/>
              </a:spcBef>
              <a:spcAft>
                <a:spcPts val="0"/>
              </a:spcAft>
              <a:buSzPts val="2100"/>
              <a:buNone/>
            </a:pPr>
            <a:r>
              <a:rPr lang="en-US" sz="2100"/>
              <a:t>Reward is chosen from a stationary probability distribution that depends on the selected action </a:t>
            </a:r>
            <a:endParaRPr sz="2100"/>
          </a:p>
          <a:p>
            <a:pPr marL="457200" lvl="0" indent="-361950" algn="just" rtl="0">
              <a:lnSpc>
                <a:spcPct val="115000"/>
              </a:lnSpc>
              <a:spcBef>
                <a:spcPts val="0"/>
              </a:spcBef>
              <a:spcAft>
                <a:spcPts val="0"/>
              </a:spcAft>
              <a:buSzPts val="2100"/>
              <a:buChar char="•"/>
            </a:pPr>
            <a:r>
              <a:rPr lang="en-US" sz="2100" b="1">
                <a:solidFill>
                  <a:srgbClr val="1155CC"/>
                </a:solidFill>
              </a:rPr>
              <a:t>Objective </a:t>
            </a:r>
            <a:r>
              <a:rPr lang="en-US" sz="2100"/>
              <a:t>: to </a:t>
            </a:r>
            <a:r>
              <a:rPr lang="en-US" sz="2100" i="1">
                <a:solidFill>
                  <a:srgbClr val="A64D79"/>
                </a:solidFill>
              </a:rPr>
              <a:t>maximize the expected total reward</a:t>
            </a:r>
            <a:r>
              <a:rPr lang="en-US" sz="2100"/>
              <a:t> </a:t>
            </a:r>
            <a:r>
              <a:rPr lang="en-US" sz="2100" i="1">
                <a:solidFill>
                  <a:srgbClr val="CC0000"/>
                </a:solidFill>
              </a:rPr>
              <a:t>over some time period</a:t>
            </a:r>
            <a:endParaRPr sz="2100"/>
          </a:p>
        </p:txBody>
      </p:sp>
      <p:pic>
        <p:nvPicPr>
          <p:cNvPr id="213" name="Google Shape;213;g24a90fbe9f0_0_38"/>
          <p:cNvPicPr preferRelativeResize="0"/>
          <p:nvPr/>
        </p:nvPicPr>
        <p:blipFill rotWithShape="1">
          <a:blip r:embed="rId3">
            <a:alphaModFix/>
          </a:blip>
          <a:srcRect/>
          <a:stretch/>
        </p:blipFill>
        <p:spPr>
          <a:xfrm>
            <a:off x="391570" y="4203000"/>
            <a:ext cx="7206851" cy="1657371"/>
          </a:xfrm>
          <a:prstGeom prst="rect">
            <a:avLst/>
          </a:prstGeom>
          <a:noFill/>
          <a:ln>
            <a:noFill/>
          </a:ln>
        </p:spPr>
      </p:pic>
      <p:sp>
        <p:nvSpPr>
          <p:cNvPr id="214" name="Google Shape;214;g24a90fbe9f0_0_38"/>
          <p:cNvSpPr txBox="1"/>
          <p:nvPr/>
        </p:nvSpPr>
        <p:spPr>
          <a:xfrm>
            <a:off x="7598425" y="4203000"/>
            <a:ext cx="4381200" cy="212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sng" strike="noStrike" cap="none">
                <a:solidFill>
                  <a:srgbClr val="741B47"/>
                </a:solidFill>
                <a:latin typeface="Calibri"/>
                <a:ea typeface="Calibri"/>
                <a:cs typeface="Calibri"/>
                <a:sym typeface="Calibri"/>
              </a:rPr>
              <a:t>Strategy</a:t>
            </a:r>
            <a:r>
              <a:rPr lang="en-US" sz="2300" b="0" i="0" u="none" strike="noStrike" cap="none">
                <a:solidFill>
                  <a:srgbClr val="000000"/>
                </a:solidFill>
                <a:latin typeface="Calibri"/>
                <a:ea typeface="Calibri"/>
                <a:cs typeface="Calibri"/>
                <a:sym typeface="Calibri"/>
              </a:rPr>
              <a:t>:</a:t>
            </a:r>
            <a:endParaRPr sz="2300" b="0" i="0" u="none" strike="noStrike" cap="none">
              <a:solidFill>
                <a:srgbClr val="000000"/>
              </a:solidFill>
              <a:latin typeface="Calibri"/>
              <a:ea typeface="Calibri"/>
              <a:cs typeface="Calibri"/>
              <a:sym typeface="Calibri"/>
            </a:endParaRPr>
          </a:p>
          <a:p>
            <a:pPr marL="457200" marR="0" lvl="0" indent="-355600" algn="l" rtl="0">
              <a:lnSpc>
                <a:spcPct val="100000"/>
              </a:lnSpc>
              <a:spcBef>
                <a:spcPts val="0"/>
              </a:spcBef>
              <a:spcAft>
                <a:spcPts val="0"/>
              </a:spcAft>
              <a:buClr>
                <a:srgbClr val="000000"/>
              </a:buClr>
              <a:buSzPts val="2000"/>
              <a:buFont typeface="Calibri"/>
              <a:buChar char="●"/>
            </a:pPr>
            <a:r>
              <a:rPr lang="en-US" sz="2000" b="0" i="0" u="none" strike="noStrike" cap="none">
                <a:solidFill>
                  <a:srgbClr val="000000"/>
                </a:solidFill>
                <a:latin typeface="Calibri"/>
                <a:ea typeface="Calibri"/>
                <a:cs typeface="Calibri"/>
                <a:sym typeface="Calibri"/>
              </a:rPr>
              <a:t>Identify the best lever(s)</a:t>
            </a:r>
            <a:endParaRPr sz="2000" b="0" i="0" u="none" strike="noStrike" cap="none">
              <a:solidFill>
                <a:srgbClr val="000000"/>
              </a:solidFill>
              <a:latin typeface="Calibri"/>
              <a:ea typeface="Calibri"/>
              <a:cs typeface="Calibri"/>
              <a:sym typeface="Calibri"/>
            </a:endParaRPr>
          </a:p>
          <a:p>
            <a:pPr marL="457200" marR="0" lvl="0" indent="-355600" algn="l" rtl="0">
              <a:lnSpc>
                <a:spcPct val="100000"/>
              </a:lnSpc>
              <a:spcBef>
                <a:spcPts val="0"/>
              </a:spcBef>
              <a:spcAft>
                <a:spcPts val="0"/>
              </a:spcAft>
              <a:buClr>
                <a:srgbClr val="000000"/>
              </a:buClr>
              <a:buSzPts val="2000"/>
              <a:buFont typeface="Calibri"/>
              <a:buChar char="●"/>
            </a:pPr>
            <a:r>
              <a:rPr lang="en-US" sz="2000" b="0" i="0" u="none" strike="noStrike" cap="none">
                <a:solidFill>
                  <a:srgbClr val="000000"/>
                </a:solidFill>
                <a:latin typeface="Calibri"/>
                <a:ea typeface="Calibri"/>
                <a:cs typeface="Calibri"/>
                <a:sym typeface="Calibri"/>
              </a:rPr>
              <a:t>Keep pulling the identified ones </a:t>
            </a: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300"/>
              <a:buFont typeface="Arial"/>
              <a:buNone/>
            </a:pPr>
            <a:r>
              <a:rPr lang="en-US" sz="2300" b="0" i="0" u="sng" strike="noStrike" cap="none">
                <a:solidFill>
                  <a:srgbClr val="741B47"/>
                </a:solidFill>
                <a:latin typeface="Calibri"/>
                <a:ea typeface="Calibri"/>
                <a:cs typeface="Calibri"/>
                <a:sym typeface="Calibri"/>
              </a:rPr>
              <a:t>Questions</a:t>
            </a:r>
            <a:r>
              <a:rPr lang="en-US" sz="2300" b="0" i="0" u="none" strike="noStrike" cap="none">
                <a:solidFill>
                  <a:schemeClr val="dk1"/>
                </a:solidFill>
                <a:latin typeface="Calibri"/>
                <a:ea typeface="Calibri"/>
                <a:cs typeface="Calibri"/>
                <a:sym typeface="Calibri"/>
              </a:rPr>
              <a:t>:</a:t>
            </a:r>
            <a:endParaRPr sz="2300" b="0" i="0" u="none" strike="noStrike" cap="none">
              <a:solidFill>
                <a:schemeClr val="dk1"/>
              </a:solidFill>
              <a:latin typeface="Calibri"/>
              <a:ea typeface="Calibri"/>
              <a:cs typeface="Calibri"/>
              <a:sym typeface="Calibri"/>
            </a:endParaRPr>
          </a:p>
          <a:p>
            <a:pPr marL="457200" marR="0" lvl="0" indent="-355600" algn="l" rtl="0">
              <a:lnSpc>
                <a:spcPct val="100000"/>
              </a:lnSpc>
              <a:spcBef>
                <a:spcPts val="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How do we define the </a:t>
            </a:r>
            <a:r>
              <a:rPr lang="en-US" sz="2000" b="0" i="1" u="none" strike="noStrike" cap="none">
                <a:solidFill>
                  <a:schemeClr val="dk1"/>
                </a:solidFill>
                <a:highlight>
                  <a:srgbClr val="F1C232"/>
                </a:highlight>
                <a:latin typeface="Calibri"/>
                <a:ea typeface="Calibri"/>
                <a:cs typeface="Calibri"/>
                <a:sym typeface="Calibri"/>
              </a:rPr>
              <a:t>best one</a:t>
            </a:r>
            <a:r>
              <a:rPr lang="en-US" sz="2000" b="0" i="0" u="none" strike="noStrike" cap="none">
                <a:solidFill>
                  <a:schemeClr val="dk1"/>
                </a:solidFill>
                <a:latin typeface="Calibri"/>
                <a:ea typeface="Calibri"/>
                <a:cs typeface="Calibri"/>
                <a:sym typeface="Calibri"/>
              </a:rPr>
              <a:t>s?</a:t>
            </a:r>
            <a:endParaRPr sz="2000" b="0" i="0" u="none" strike="noStrike" cap="none">
              <a:solidFill>
                <a:schemeClr val="dk1"/>
              </a:solidFill>
              <a:latin typeface="Calibri"/>
              <a:ea typeface="Calibri"/>
              <a:cs typeface="Calibri"/>
              <a:sym typeface="Calibri"/>
            </a:endParaRPr>
          </a:p>
          <a:p>
            <a:pPr marL="457200" marR="0" lvl="0" indent="-355600" algn="l" rtl="0">
              <a:lnSpc>
                <a:spcPct val="100000"/>
              </a:lnSpc>
              <a:spcBef>
                <a:spcPts val="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What are the best levers? </a:t>
            </a:r>
            <a:endParaRPr sz="2000" b="0" i="0" u="none" strike="noStrike" cap="non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24a90fbe9f0_0_47"/>
          <p:cNvSpPr txBox="1">
            <a:spLocks noGrp="1"/>
          </p:cNvSpPr>
          <p:nvPr>
            <p:ph type="title"/>
          </p:nvPr>
        </p:nvSpPr>
        <p:spPr>
          <a:xfrm>
            <a:off x="838200" y="365125"/>
            <a:ext cx="10515600" cy="1246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K-armed Bandit Problem</a:t>
            </a:r>
            <a:endParaRPr/>
          </a:p>
        </p:txBody>
      </p:sp>
      <p:sp>
        <p:nvSpPr>
          <p:cNvPr id="220" name="Google Shape;220;g24a90fbe9f0_0_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7</a:t>
            </a:fld>
            <a:endParaRPr/>
          </a:p>
        </p:txBody>
      </p:sp>
      <p:sp>
        <p:nvSpPr>
          <p:cNvPr id="221" name="Google Shape;221;g24a90fbe9f0_0_47"/>
          <p:cNvSpPr txBox="1">
            <a:spLocks noGrp="1"/>
          </p:cNvSpPr>
          <p:nvPr>
            <p:ph type="body" idx="1"/>
          </p:nvPr>
        </p:nvSpPr>
        <p:spPr>
          <a:xfrm>
            <a:off x="838200" y="1678339"/>
            <a:ext cx="10515600" cy="41802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SzPts val="2800"/>
              <a:buNone/>
            </a:pPr>
            <a:r>
              <a:rPr lang="en-US" sz="2100" b="1">
                <a:solidFill>
                  <a:srgbClr val="A61C00"/>
                </a:solidFill>
              </a:rPr>
              <a:t>Problem</a:t>
            </a:r>
            <a:endParaRPr sz="2100" b="1">
              <a:solidFill>
                <a:srgbClr val="A61C00"/>
              </a:solidFill>
            </a:endParaRPr>
          </a:p>
          <a:p>
            <a:pPr marL="457200" lvl="0" indent="-361950" algn="just" rtl="0">
              <a:lnSpc>
                <a:spcPct val="115000"/>
              </a:lnSpc>
              <a:spcBef>
                <a:spcPts val="0"/>
              </a:spcBef>
              <a:spcAft>
                <a:spcPts val="0"/>
              </a:spcAft>
              <a:buSzPts val="2100"/>
              <a:buChar char="•"/>
            </a:pPr>
            <a:r>
              <a:rPr lang="en-US" sz="2100"/>
              <a:t>You are faced repeatedly with a choice among k different options, or actions</a:t>
            </a:r>
            <a:endParaRPr sz="2100"/>
          </a:p>
          <a:p>
            <a:pPr marL="457200" lvl="0" indent="-361950" algn="just" rtl="0">
              <a:lnSpc>
                <a:spcPct val="115000"/>
              </a:lnSpc>
              <a:spcBef>
                <a:spcPts val="0"/>
              </a:spcBef>
              <a:spcAft>
                <a:spcPts val="0"/>
              </a:spcAft>
              <a:buSzPts val="2100"/>
              <a:buChar char="•"/>
            </a:pPr>
            <a:r>
              <a:rPr lang="en-US" sz="2100"/>
              <a:t>After each choice of actions you receive a numerical reward</a:t>
            </a:r>
            <a:endParaRPr sz="2100"/>
          </a:p>
          <a:p>
            <a:pPr marL="914400" lvl="1" indent="-228600" algn="just" rtl="0">
              <a:lnSpc>
                <a:spcPct val="115000"/>
              </a:lnSpc>
              <a:spcBef>
                <a:spcPts val="0"/>
              </a:spcBef>
              <a:spcAft>
                <a:spcPts val="0"/>
              </a:spcAft>
              <a:buSzPts val="2100"/>
              <a:buNone/>
            </a:pPr>
            <a:r>
              <a:rPr lang="en-US" sz="2100"/>
              <a:t>Reward is chosen from a stationary probability distribution that depends on the selected action </a:t>
            </a:r>
            <a:endParaRPr sz="2100"/>
          </a:p>
          <a:p>
            <a:pPr marL="457200" lvl="0" indent="-361950" algn="just" rtl="0">
              <a:lnSpc>
                <a:spcPct val="115000"/>
              </a:lnSpc>
              <a:spcBef>
                <a:spcPts val="0"/>
              </a:spcBef>
              <a:spcAft>
                <a:spcPts val="0"/>
              </a:spcAft>
              <a:buSzPts val="2100"/>
              <a:buChar char="•"/>
            </a:pPr>
            <a:r>
              <a:rPr lang="en-US" sz="2100" b="1">
                <a:solidFill>
                  <a:srgbClr val="1155CC"/>
                </a:solidFill>
              </a:rPr>
              <a:t>Objective </a:t>
            </a:r>
            <a:r>
              <a:rPr lang="en-US" sz="2100"/>
              <a:t>: to </a:t>
            </a:r>
            <a:r>
              <a:rPr lang="en-US" sz="2100" i="1">
                <a:solidFill>
                  <a:srgbClr val="A64D79"/>
                </a:solidFill>
              </a:rPr>
              <a:t>maximize the expected total reward</a:t>
            </a:r>
            <a:r>
              <a:rPr lang="en-US" sz="2100"/>
              <a:t> </a:t>
            </a:r>
            <a:r>
              <a:rPr lang="en-US" sz="2100" i="1">
                <a:solidFill>
                  <a:srgbClr val="CC0000"/>
                </a:solidFill>
              </a:rPr>
              <a:t>over some time period</a:t>
            </a:r>
            <a:endParaRPr sz="2100"/>
          </a:p>
        </p:txBody>
      </p:sp>
      <p:pic>
        <p:nvPicPr>
          <p:cNvPr id="222" name="Google Shape;222;g24a90fbe9f0_0_47"/>
          <p:cNvPicPr preferRelativeResize="0"/>
          <p:nvPr/>
        </p:nvPicPr>
        <p:blipFill rotWithShape="1">
          <a:blip r:embed="rId3">
            <a:alphaModFix/>
          </a:blip>
          <a:srcRect/>
          <a:stretch/>
        </p:blipFill>
        <p:spPr>
          <a:xfrm>
            <a:off x="391570" y="4203000"/>
            <a:ext cx="7206851" cy="1657371"/>
          </a:xfrm>
          <a:prstGeom prst="rect">
            <a:avLst/>
          </a:prstGeom>
          <a:noFill/>
          <a:ln>
            <a:noFill/>
          </a:ln>
        </p:spPr>
      </p:pic>
      <p:pic>
        <p:nvPicPr>
          <p:cNvPr id="223" name="Google Shape;223;g24a90fbe9f0_0_47"/>
          <p:cNvPicPr preferRelativeResize="0"/>
          <p:nvPr/>
        </p:nvPicPr>
        <p:blipFill rotWithShape="1">
          <a:blip r:embed="rId4">
            <a:alphaModFix/>
          </a:blip>
          <a:srcRect/>
          <a:stretch/>
        </p:blipFill>
        <p:spPr>
          <a:xfrm>
            <a:off x="885987" y="5841772"/>
            <a:ext cx="6311084" cy="231453"/>
          </a:xfrm>
          <a:prstGeom prst="rect">
            <a:avLst/>
          </a:prstGeom>
          <a:noFill/>
          <a:ln>
            <a:noFill/>
          </a:ln>
        </p:spPr>
      </p:pic>
      <p:sp>
        <p:nvSpPr>
          <p:cNvPr id="224" name="Google Shape;224;g24a90fbe9f0_0_47"/>
          <p:cNvSpPr txBox="1"/>
          <p:nvPr/>
        </p:nvSpPr>
        <p:spPr>
          <a:xfrm>
            <a:off x="7598425" y="4203000"/>
            <a:ext cx="4381200" cy="1108200"/>
          </a:xfrm>
          <a:prstGeom prst="rect">
            <a:avLst/>
          </a:prstGeom>
          <a:noFill/>
          <a:ln>
            <a:noFill/>
          </a:ln>
        </p:spPr>
        <p:txBody>
          <a:bodyPr spcFirstLastPara="1" wrap="square" lIns="91425" tIns="91425" rIns="91425" bIns="91425" anchor="t" anchorCtr="0">
            <a:spAutoFit/>
          </a:bodyPr>
          <a:lstStyle/>
          <a:p>
            <a:pPr marL="457200" marR="0" lvl="0" indent="-355600" algn="l" rtl="0">
              <a:lnSpc>
                <a:spcPct val="100000"/>
              </a:lnSpc>
              <a:spcBef>
                <a:spcPts val="0"/>
              </a:spcBef>
              <a:spcAft>
                <a:spcPts val="0"/>
              </a:spcAft>
              <a:buClr>
                <a:schemeClr val="dk1"/>
              </a:buClr>
              <a:buSzPts val="2000"/>
              <a:buFont typeface="Calibri"/>
              <a:buChar char="●"/>
            </a:pPr>
            <a:r>
              <a:rPr lang="en-US" sz="2000" b="1" i="1" u="none" strike="noStrike" cap="none" dirty="0">
                <a:solidFill>
                  <a:srgbClr val="000000"/>
                </a:solidFill>
                <a:highlight>
                  <a:srgbClr val="FFD966"/>
                </a:highlight>
                <a:latin typeface="Calibri"/>
                <a:ea typeface="Calibri"/>
                <a:cs typeface="Calibri"/>
                <a:sym typeface="Calibri"/>
              </a:rPr>
              <a:t>Expected Mean Reward</a:t>
            </a:r>
            <a:r>
              <a:rPr lang="en-US" sz="2000" b="0" i="0" u="none" strike="noStrike" cap="none" dirty="0">
                <a:solidFill>
                  <a:srgbClr val="000000"/>
                </a:solidFill>
                <a:latin typeface="Calibri"/>
                <a:ea typeface="Calibri"/>
                <a:cs typeface="Calibri"/>
                <a:sym typeface="Calibri"/>
              </a:rPr>
              <a:t> for  each action selected </a:t>
            </a:r>
            <a:endParaRPr sz="2000" b="0" i="0" u="none" strike="noStrike" cap="none" dirty="0">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Calibri"/>
                <a:ea typeface="Calibri"/>
                <a:cs typeface="Calibri"/>
                <a:sym typeface="Calibri"/>
              </a:rPr>
              <a:t>→ call it </a:t>
            </a:r>
            <a:r>
              <a:rPr lang="en-US" sz="2000" b="1" i="1" u="none" strike="noStrike" cap="none" dirty="0">
                <a:solidFill>
                  <a:srgbClr val="000000"/>
                </a:solidFill>
                <a:highlight>
                  <a:srgbClr val="FCE5CD"/>
                </a:highlight>
                <a:latin typeface="Calibri"/>
                <a:ea typeface="Calibri"/>
                <a:cs typeface="Calibri"/>
                <a:sym typeface="Calibri"/>
              </a:rPr>
              <a:t>Value</a:t>
            </a:r>
            <a:r>
              <a:rPr lang="en-US" sz="2000" b="0" i="0" u="none" strike="noStrike" cap="none" dirty="0">
                <a:solidFill>
                  <a:srgbClr val="000000"/>
                </a:solidFill>
                <a:latin typeface="Calibri"/>
                <a:ea typeface="Calibri"/>
                <a:cs typeface="Calibri"/>
                <a:sym typeface="Calibri"/>
              </a:rPr>
              <a:t> of the action</a:t>
            </a:r>
            <a:endParaRPr sz="2000" b="0" i="0" u="none" strike="noStrike" cap="none" dirty="0">
              <a:solidFill>
                <a:srgbClr val="000000"/>
              </a:solidFill>
              <a:latin typeface="Calibri"/>
              <a:ea typeface="Calibri"/>
              <a:cs typeface="Calibri"/>
              <a:sym typeface="Calibri"/>
            </a:endParaRPr>
          </a:p>
        </p:txBody>
      </p:sp>
      <p:pic>
        <p:nvPicPr>
          <p:cNvPr id="225" name="Google Shape;225;g24a90fbe9f0_0_47"/>
          <p:cNvPicPr preferRelativeResize="0"/>
          <p:nvPr/>
        </p:nvPicPr>
        <p:blipFill rotWithShape="1">
          <a:blip r:embed="rId5">
            <a:alphaModFix/>
          </a:blip>
          <a:srcRect/>
          <a:stretch/>
        </p:blipFill>
        <p:spPr>
          <a:xfrm>
            <a:off x="7797952" y="5332678"/>
            <a:ext cx="3539774" cy="722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24a90fbe9f0_0_58"/>
          <p:cNvSpPr txBox="1">
            <a:spLocks noGrp="1"/>
          </p:cNvSpPr>
          <p:nvPr>
            <p:ph type="title"/>
          </p:nvPr>
        </p:nvSpPr>
        <p:spPr>
          <a:xfrm>
            <a:off x="838200" y="365125"/>
            <a:ext cx="10515600" cy="1246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K-armed Bandit Problem</a:t>
            </a:r>
            <a:endParaRPr/>
          </a:p>
        </p:txBody>
      </p:sp>
      <p:sp>
        <p:nvSpPr>
          <p:cNvPr id="231" name="Google Shape;231;g24a90fbe9f0_0_5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8</a:t>
            </a:fld>
            <a:endParaRPr/>
          </a:p>
        </p:txBody>
      </p:sp>
      <p:sp>
        <p:nvSpPr>
          <p:cNvPr id="232" name="Google Shape;232;g24a90fbe9f0_0_58"/>
          <p:cNvSpPr txBox="1">
            <a:spLocks noGrp="1"/>
          </p:cNvSpPr>
          <p:nvPr>
            <p:ph type="body" idx="1"/>
          </p:nvPr>
        </p:nvSpPr>
        <p:spPr>
          <a:xfrm>
            <a:off x="838200" y="3165373"/>
            <a:ext cx="10515600" cy="1361400"/>
          </a:xfrm>
          <a:prstGeom prst="rect">
            <a:avLst/>
          </a:prstGeom>
          <a:noFill/>
          <a:ln>
            <a:noFill/>
          </a:ln>
        </p:spPr>
        <p:txBody>
          <a:bodyPr spcFirstLastPara="1" wrap="square" lIns="91425" tIns="45700" rIns="91425" bIns="45700" anchor="t" anchorCtr="0">
            <a:noAutofit/>
          </a:bodyPr>
          <a:lstStyle/>
          <a:p>
            <a:pPr marL="457200" lvl="0" indent="-368300" algn="just" rtl="0">
              <a:lnSpc>
                <a:spcPct val="115000"/>
              </a:lnSpc>
              <a:spcBef>
                <a:spcPts val="0"/>
              </a:spcBef>
              <a:spcAft>
                <a:spcPts val="0"/>
              </a:spcAft>
              <a:buSzPts val="2200"/>
              <a:buFont typeface="Comfortaa Medium"/>
              <a:buChar char="•"/>
            </a:pPr>
            <a:r>
              <a:rPr lang="en-US" sz="2200" dirty="0">
                <a:latin typeface="Comfortaa Medium"/>
                <a:ea typeface="Comfortaa Medium"/>
                <a:cs typeface="Comfortaa Medium"/>
                <a:sym typeface="Comfortaa Medium"/>
              </a:rPr>
              <a:t>A</a:t>
            </a:r>
            <a:r>
              <a:rPr lang="en-US" sz="2200" baseline="-25000" dirty="0">
                <a:latin typeface="Comfortaa Medium"/>
                <a:ea typeface="Comfortaa Medium"/>
                <a:cs typeface="Comfortaa Medium"/>
                <a:sym typeface="Comfortaa Medium"/>
              </a:rPr>
              <a:t>t</a:t>
            </a:r>
            <a:r>
              <a:rPr lang="en-US" sz="2200" dirty="0">
                <a:latin typeface="Comfortaa Medium"/>
                <a:ea typeface="Comfortaa Medium"/>
                <a:cs typeface="Comfortaa Medium"/>
                <a:sym typeface="Comfortaa Medium"/>
              </a:rPr>
              <a:t> 			- action selected on time step t</a:t>
            </a:r>
            <a:endParaRPr sz="2200" dirty="0">
              <a:latin typeface="Comfortaa Medium"/>
              <a:ea typeface="Comfortaa Medium"/>
              <a:cs typeface="Comfortaa Medium"/>
              <a:sym typeface="Comfortaa Medium"/>
            </a:endParaRPr>
          </a:p>
          <a:p>
            <a:pPr marL="457200" lvl="0" indent="-368300" algn="just" rtl="0">
              <a:lnSpc>
                <a:spcPct val="115000"/>
              </a:lnSpc>
              <a:spcBef>
                <a:spcPts val="0"/>
              </a:spcBef>
              <a:spcAft>
                <a:spcPts val="0"/>
              </a:spcAft>
              <a:buSzPts val="2200"/>
              <a:buFont typeface="Comfortaa Medium"/>
              <a:buChar char="•"/>
            </a:pPr>
            <a:r>
              <a:rPr lang="en-US" sz="2200" dirty="0">
                <a:latin typeface="Comfortaa Medium"/>
                <a:ea typeface="Comfortaa Medium"/>
                <a:cs typeface="Comfortaa Medium"/>
                <a:sym typeface="Comfortaa Medium"/>
              </a:rPr>
              <a:t>Q</a:t>
            </a:r>
            <a:r>
              <a:rPr lang="en-US" sz="2200" baseline="-25000" dirty="0">
                <a:latin typeface="Comfortaa Medium"/>
                <a:ea typeface="Comfortaa Medium"/>
                <a:cs typeface="Comfortaa Medium"/>
                <a:sym typeface="Comfortaa Medium"/>
              </a:rPr>
              <a:t>t</a:t>
            </a:r>
            <a:r>
              <a:rPr lang="en-US" sz="2200" dirty="0">
                <a:latin typeface="Comfortaa Medium"/>
                <a:ea typeface="Comfortaa Medium"/>
                <a:cs typeface="Comfortaa Medium"/>
                <a:sym typeface="Comfortaa Medium"/>
              </a:rPr>
              <a:t> (a) 		- estimated value of action a at time step t</a:t>
            </a:r>
            <a:endParaRPr sz="2200" dirty="0">
              <a:latin typeface="Comfortaa Medium"/>
              <a:ea typeface="Comfortaa Medium"/>
              <a:cs typeface="Comfortaa Medium"/>
              <a:sym typeface="Comfortaa Medium"/>
            </a:endParaRPr>
          </a:p>
          <a:p>
            <a:pPr marL="457200" lvl="0" indent="-368300" algn="just" rtl="0">
              <a:lnSpc>
                <a:spcPct val="115000"/>
              </a:lnSpc>
              <a:spcBef>
                <a:spcPts val="0"/>
              </a:spcBef>
              <a:spcAft>
                <a:spcPts val="0"/>
              </a:spcAft>
              <a:buSzPts val="2200"/>
              <a:buFont typeface="Comfortaa Medium"/>
              <a:buChar char="•"/>
            </a:pPr>
            <a:r>
              <a:rPr lang="en-US" sz="2200" dirty="0">
                <a:latin typeface="Comfortaa Medium"/>
                <a:ea typeface="Comfortaa Medium"/>
                <a:cs typeface="Comfortaa Medium"/>
                <a:sym typeface="Comfortaa Medium"/>
              </a:rPr>
              <a:t>q</a:t>
            </a:r>
            <a:r>
              <a:rPr lang="en-US" sz="2200" baseline="-25000" dirty="0">
                <a:latin typeface="Comfortaa Medium"/>
                <a:ea typeface="Comfortaa Medium"/>
                <a:cs typeface="Comfortaa Medium"/>
                <a:sym typeface="Comfortaa Medium"/>
              </a:rPr>
              <a:t>*</a:t>
            </a:r>
            <a:r>
              <a:rPr lang="en-US" sz="2200" dirty="0">
                <a:latin typeface="Comfortaa Medium"/>
                <a:ea typeface="Comfortaa Medium"/>
                <a:cs typeface="Comfortaa Medium"/>
                <a:sym typeface="Comfortaa Medium"/>
              </a:rPr>
              <a:t>(a)		- value of an arbitrary action a</a:t>
            </a:r>
            <a:endParaRPr sz="2200" dirty="0">
              <a:latin typeface="Comfortaa Medium"/>
              <a:ea typeface="Comfortaa Medium"/>
              <a:cs typeface="Comfortaa Medium"/>
              <a:sym typeface="Comfortaa Medium"/>
            </a:endParaRPr>
          </a:p>
          <a:p>
            <a:pPr marL="457200" lvl="0" indent="0" algn="just" rtl="0">
              <a:lnSpc>
                <a:spcPct val="115000"/>
              </a:lnSpc>
              <a:spcBef>
                <a:spcPts val="0"/>
              </a:spcBef>
              <a:spcAft>
                <a:spcPts val="0"/>
              </a:spcAft>
              <a:buSzPts val="2800"/>
              <a:buNone/>
            </a:pPr>
            <a:endParaRPr sz="1800" dirty="0"/>
          </a:p>
        </p:txBody>
      </p:sp>
      <p:pic>
        <p:nvPicPr>
          <p:cNvPr id="233" name="Google Shape;233;g24a90fbe9f0_0_58"/>
          <p:cNvPicPr preferRelativeResize="0"/>
          <p:nvPr/>
        </p:nvPicPr>
        <p:blipFill rotWithShape="1">
          <a:blip r:embed="rId3">
            <a:alphaModFix/>
          </a:blip>
          <a:srcRect/>
          <a:stretch/>
        </p:blipFill>
        <p:spPr>
          <a:xfrm>
            <a:off x="3195975" y="1505450"/>
            <a:ext cx="5695950" cy="1162050"/>
          </a:xfrm>
          <a:prstGeom prst="rect">
            <a:avLst/>
          </a:prstGeom>
          <a:noFill/>
          <a:ln>
            <a:noFill/>
          </a:ln>
        </p:spPr>
      </p:pic>
      <p:sp>
        <p:nvSpPr>
          <p:cNvPr id="234" name="Google Shape;234;g24a90fbe9f0_0_58"/>
          <p:cNvSpPr txBox="1">
            <a:spLocks noGrp="1"/>
          </p:cNvSpPr>
          <p:nvPr>
            <p:ph type="body" idx="1"/>
          </p:nvPr>
        </p:nvSpPr>
        <p:spPr>
          <a:xfrm>
            <a:off x="416275" y="5450350"/>
            <a:ext cx="11239200" cy="9060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SzPts val="2800"/>
              <a:buNone/>
            </a:pPr>
            <a:r>
              <a:rPr lang="en-US" sz="2200" b="1" dirty="0">
                <a:solidFill>
                  <a:srgbClr val="1155CC"/>
                </a:solidFill>
              </a:rPr>
              <a:t>Note</a:t>
            </a:r>
            <a:r>
              <a:rPr lang="en-US" sz="2200" dirty="0"/>
              <a:t>: If you knew the value of each action, then it would be trivial to solve the k -armed bandit problem: you would always select the action with highest value :-) </a:t>
            </a:r>
            <a:endParaRPr sz="2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24a90fbe9f0_0_8"/>
          <p:cNvSpPr txBox="1">
            <a:spLocks noGrp="1"/>
          </p:cNvSpPr>
          <p:nvPr>
            <p:ph type="title"/>
          </p:nvPr>
        </p:nvSpPr>
        <p:spPr>
          <a:xfrm>
            <a:off x="838200" y="365125"/>
            <a:ext cx="10515600" cy="1246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K-armed Bandit Problem</a:t>
            </a:r>
            <a:endParaRPr/>
          </a:p>
        </p:txBody>
      </p:sp>
      <p:sp>
        <p:nvSpPr>
          <p:cNvPr id="240" name="Google Shape;240;g24a90fbe9f0_0_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9</a:t>
            </a:fld>
            <a:endParaRPr/>
          </a:p>
        </p:txBody>
      </p:sp>
      <p:sp>
        <p:nvSpPr>
          <p:cNvPr id="241" name="Google Shape;241;g24a90fbe9f0_0_8"/>
          <p:cNvSpPr txBox="1">
            <a:spLocks noGrp="1"/>
          </p:cNvSpPr>
          <p:nvPr>
            <p:ph type="body" idx="1"/>
          </p:nvPr>
        </p:nvSpPr>
        <p:spPr>
          <a:xfrm>
            <a:off x="838200" y="1894114"/>
            <a:ext cx="10515600" cy="41802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SzPts val="2800"/>
              <a:buNone/>
            </a:pPr>
            <a:endParaRPr sz="2100"/>
          </a:p>
          <a:p>
            <a:pPr marL="457200" lvl="0" indent="0" algn="just" rtl="0">
              <a:lnSpc>
                <a:spcPct val="115000"/>
              </a:lnSpc>
              <a:spcBef>
                <a:spcPts val="0"/>
              </a:spcBef>
              <a:spcAft>
                <a:spcPts val="0"/>
              </a:spcAft>
              <a:buSzPts val="2800"/>
              <a:buNone/>
            </a:pPr>
            <a:endParaRPr sz="2100"/>
          </a:p>
        </p:txBody>
      </p:sp>
      <p:pic>
        <p:nvPicPr>
          <p:cNvPr id="242" name="Google Shape;242;g24a90fbe9f0_0_8"/>
          <p:cNvPicPr preferRelativeResize="0"/>
          <p:nvPr/>
        </p:nvPicPr>
        <p:blipFill rotWithShape="1">
          <a:blip r:embed="rId3">
            <a:alphaModFix/>
          </a:blip>
          <a:srcRect/>
          <a:stretch/>
        </p:blipFill>
        <p:spPr>
          <a:xfrm>
            <a:off x="195263" y="1519238"/>
            <a:ext cx="11801475" cy="3819525"/>
          </a:xfrm>
          <a:prstGeom prst="rect">
            <a:avLst/>
          </a:prstGeom>
          <a:noFill/>
          <a:ln>
            <a:noFill/>
          </a:ln>
        </p:spPr>
      </p:pic>
      <p:pic>
        <p:nvPicPr>
          <p:cNvPr id="243" name="Google Shape;243;g24a90fbe9f0_0_8"/>
          <p:cNvPicPr preferRelativeResize="0"/>
          <p:nvPr/>
        </p:nvPicPr>
        <p:blipFill rotWithShape="1">
          <a:blip r:embed="rId4">
            <a:alphaModFix/>
          </a:blip>
          <a:srcRect/>
          <a:stretch/>
        </p:blipFill>
        <p:spPr>
          <a:xfrm>
            <a:off x="1004888" y="5295900"/>
            <a:ext cx="10334625" cy="5334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5309394956C84499A67E9DC4F60167" ma:contentTypeVersion="7" ma:contentTypeDescription="Create a new document." ma:contentTypeScope="" ma:versionID="40fe775657628180e17d4889014cd054">
  <xsd:schema xmlns:xsd="http://www.w3.org/2001/XMLSchema" xmlns:xs="http://www.w3.org/2001/XMLSchema" xmlns:p="http://schemas.microsoft.com/office/2006/metadata/properties" xmlns:ns2="a9dc28a7-d8e6-4f19-9468-c0fb7d17e397" targetNamespace="http://schemas.microsoft.com/office/2006/metadata/properties" ma:root="true" ma:fieldsID="3209b1d00bb3917c6729dfd2bc629b05" ns2:_="">
    <xsd:import namespace="a9dc28a7-d8e6-4f19-9468-c0fb7d17e39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dc28a7-d8e6-4f19-9468-c0fb7d17e3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A4CD02A-6EFE-4615-84B1-D5A2F5B8821E}"/>
</file>

<file path=customXml/itemProps2.xml><?xml version="1.0" encoding="utf-8"?>
<ds:datastoreItem xmlns:ds="http://schemas.openxmlformats.org/officeDocument/2006/customXml" ds:itemID="{23082D9D-C6ED-4FD2-AC6B-945FB760C326}"/>
</file>

<file path=customXml/itemProps3.xml><?xml version="1.0" encoding="utf-8"?>
<ds:datastoreItem xmlns:ds="http://schemas.openxmlformats.org/officeDocument/2006/customXml" ds:itemID="{04A37161-E13C-410F-BF70-556520625598}"/>
</file>

<file path=docProps/app.xml><?xml version="1.0" encoding="utf-8"?>
<Properties xmlns="http://schemas.openxmlformats.org/officeDocument/2006/extended-properties" xmlns:vt="http://schemas.openxmlformats.org/officeDocument/2006/docPropsVTypes">
  <TotalTime>307</TotalTime>
  <Words>2724</Words>
  <Application>Microsoft Office PowerPoint</Application>
  <PresentationFormat>Widescreen</PresentationFormat>
  <Paragraphs>324</Paragraphs>
  <Slides>39</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Comfortaa Medium</vt:lpstr>
      <vt:lpstr>Arial</vt:lpstr>
      <vt:lpstr>Comfortaa</vt:lpstr>
      <vt:lpstr>Calibri</vt:lpstr>
      <vt:lpstr>CMR10</vt:lpstr>
      <vt:lpstr>Courier New</vt:lpstr>
      <vt:lpstr>Office Theme</vt:lpstr>
      <vt:lpstr> Session #2-3:  Multi-armed Bandits </vt:lpstr>
      <vt:lpstr>Agenda for the class </vt:lpstr>
      <vt:lpstr>K-armed Bandit Problem</vt:lpstr>
      <vt:lpstr>K-armed Bandit Problem</vt:lpstr>
      <vt:lpstr>K-armed Bandit Problem</vt:lpstr>
      <vt:lpstr>K-armed Bandit Problem</vt:lpstr>
      <vt:lpstr>K-armed Bandit Problem</vt:lpstr>
      <vt:lpstr>K-armed Bandit Problem</vt:lpstr>
      <vt:lpstr>K-armed Bandit Problem</vt:lpstr>
      <vt:lpstr>K-armed Bandit Problem</vt:lpstr>
      <vt:lpstr>K-armed Bandit Problem</vt:lpstr>
      <vt:lpstr>K-armed Bandit Problem</vt:lpstr>
      <vt:lpstr>K-armed Bandit Problem</vt:lpstr>
      <vt:lpstr>K-armed Bandit Problem</vt:lpstr>
      <vt:lpstr>K-armed Bandit Problem</vt:lpstr>
      <vt:lpstr>K-armed Bandit Problem</vt:lpstr>
      <vt:lpstr>K-armed Bandit Problem</vt:lpstr>
      <vt:lpstr>K-armed Bandit Problem</vt:lpstr>
      <vt:lpstr>Ex-1: In ε-greedy action selection, for the case of two actions and ε = 0.5, what is the probability that the greedy action is selected?</vt:lpstr>
      <vt:lpstr>Ex-1: In ε-greedy action selection, for the case of two actions and ε = 0.5, what is the probability that the greedy action is selected?</vt:lpstr>
      <vt:lpstr>Ex-1: In ε-greedy action selection, for the case of two actions and ε = 0.5, what is the probability that the greedy action is selected?</vt:lpstr>
      <vt:lpstr>PowerPoint Presentation</vt:lpstr>
      <vt:lpstr>10-armed Testbed </vt:lpstr>
      <vt:lpstr>Average performance of 𝛆-greedy action-value methods on the 10-armed testbed</vt:lpstr>
      <vt:lpstr>Average performance of 𝛆-greedy action-value methods on the 10-armed testbed</vt:lpstr>
      <vt:lpstr>Discussion on Exploration vs. Exploitation</vt:lpstr>
      <vt:lpstr>Ex-2: </vt:lpstr>
      <vt:lpstr>Incremental Implementation</vt:lpstr>
      <vt:lpstr>Incremental Implementation</vt:lpstr>
      <vt:lpstr>Bandit Algorithm with Incremental Update/ 𝛆-greedy selection</vt:lpstr>
      <vt:lpstr>Non-stationary Problem</vt:lpstr>
      <vt:lpstr>Non-stationary Problem</vt:lpstr>
      <vt:lpstr>Optimistic Initial Values </vt:lpstr>
      <vt:lpstr>Optimistic Initial Values </vt:lpstr>
      <vt:lpstr>Upper-Confidence-Bound Action Selection</vt:lpstr>
      <vt:lpstr>Upper-Confidence-Bound Action Selection</vt:lpstr>
      <vt:lpstr>Upper-Confidence-Bound Action Selection</vt:lpstr>
      <vt:lpstr>Required Readings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Vimal S P</dc:creator>
  <cp:lastModifiedBy>Bharatesh Chakravarthi</cp:lastModifiedBy>
  <cp:revision>31</cp:revision>
  <dcterms:created xsi:type="dcterms:W3CDTF">2023-01-18T09:26:06Z</dcterms:created>
  <dcterms:modified xsi:type="dcterms:W3CDTF">2025-05-31T23:58:31Z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0x0101007C5309394956C84499A67E9DC4F60167</vt:lpwstr>
  </property>
</Properties>
</file>